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8"/>
  </p:handoutMasterIdLst>
  <p:sldIdLst>
    <p:sldId id="256" r:id="rId2"/>
    <p:sldId id="257" r:id="rId3"/>
    <p:sldId id="279" r:id="rId4"/>
    <p:sldId id="393" r:id="rId5"/>
    <p:sldId id="280" r:id="rId6"/>
    <p:sldId id="281" r:id="rId7"/>
    <p:sldId id="282" r:id="rId8"/>
    <p:sldId id="283" r:id="rId9"/>
    <p:sldId id="284" r:id="rId10"/>
    <p:sldId id="289" r:id="rId11"/>
    <p:sldId id="290" r:id="rId12"/>
    <p:sldId id="288" r:id="rId13"/>
    <p:sldId id="286" r:id="rId14"/>
    <p:sldId id="287" r:id="rId15"/>
    <p:sldId id="285" r:id="rId16"/>
    <p:sldId id="291" r:id="rId17"/>
    <p:sldId id="394" r:id="rId18"/>
    <p:sldId id="404" r:id="rId19"/>
    <p:sldId id="401" r:id="rId20"/>
    <p:sldId id="400" r:id="rId21"/>
    <p:sldId id="399" r:id="rId22"/>
    <p:sldId id="398" r:id="rId23"/>
    <p:sldId id="397" r:id="rId24"/>
    <p:sldId id="396" r:id="rId25"/>
    <p:sldId id="395" r:id="rId26"/>
    <p:sldId id="292" r:id="rId27"/>
    <p:sldId id="402" r:id="rId28"/>
    <p:sldId id="293" r:id="rId29"/>
    <p:sldId id="405" r:id="rId30"/>
    <p:sldId id="409" r:id="rId31"/>
    <p:sldId id="408" r:id="rId32"/>
    <p:sldId id="428" r:id="rId33"/>
    <p:sldId id="407" r:id="rId34"/>
    <p:sldId id="406" r:id="rId35"/>
    <p:sldId id="413" r:id="rId36"/>
    <p:sldId id="411" r:id="rId37"/>
    <p:sldId id="410" r:id="rId38"/>
    <p:sldId id="416" r:id="rId39"/>
    <p:sldId id="415" r:id="rId40"/>
    <p:sldId id="417" r:id="rId41"/>
    <p:sldId id="418" r:id="rId42"/>
    <p:sldId id="420" r:id="rId43"/>
    <p:sldId id="424" r:id="rId44"/>
    <p:sldId id="425" r:id="rId45"/>
    <p:sldId id="426" r:id="rId46"/>
    <p:sldId id="423" r:id="rId47"/>
  </p:sldIdLst>
  <p:sldSz cx="12192000" cy="6858000"/>
  <p:notesSz cx="9926638" cy="679767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2F2D2-C494-485C-8149-761E77CADE48}" type="datetimeFigureOut">
              <a:rPr lang="pl-PL" smtClean="0"/>
              <a:t>27.05.2020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6E8D3-CAA3-48D4-A3B2-7BB087A1BE9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05444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111676-97B5-4326-98A6-5D0F257314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7E5E843-AC0A-4164-A782-71DCBCE3AE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F28E059-5640-46BD-9FB8-6031D3BA2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96B5-74D8-490D-A91F-2B56A84D1F42}" type="datetimeFigureOut">
              <a:rPr lang="pl-PL" smtClean="0"/>
              <a:t>27.05.2020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3EB8FE5-F82C-432F-99F8-ED99A9BC4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98217E0-CD0F-4C95-8903-AEDAD5249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4F3AE-F72F-4F6D-8EE7-27D33006188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3853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58E729-FD5F-4E31-8D98-BF78DF84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BD15DC0-A078-497E-B379-DF3563EEE3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47C2649-2B41-438A-84CE-810A8C6B6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96B5-74D8-490D-A91F-2B56A84D1F42}" type="datetimeFigureOut">
              <a:rPr lang="pl-PL" smtClean="0"/>
              <a:t>27.05.2020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1BDD457-5199-4744-B114-4B94EE255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A83103A-533B-4F37-B1DF-0AFB0276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4F3AE-F72F-4F6D-8EE7-27D33006188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8148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5190313D-14D0-4A1D-9579-1EE9F4E3D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B7A9408-2829-454F-BCC0-329E30080A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0224B98-C4FE-4B6F-AD60-4BB924ED4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96B5-74D8-490D-A91F-2B56A84D1F42}" type="datetimeFigureOut">
              <a:rPr lang="pl-PL" smtClean="0"/>
              <a:t>27.05.2020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DF027F9-8D70-4C99-849B-6CB0C0C8E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EDF1038-E5A5-4697-9333-157D944E8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4F3AE-F72F-4F6D-8EE7-27D33006188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942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600C1D-9B88-44DF-B188-E85C6E9FF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BD549BD-63B8-48DF-B45E-5BE064E0E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1C29397-60F7-441C-8994-EFDD33E65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96B5-74D8-490D-A91F-2B56A84D1F42}" type="datetimeFigureOut">
              <a:rPr lang="pl-PL" smtClean="0"/>
              <a:t>27.05.2020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FDBE490-B9C1-4FAB-94AB-ABCC07DCA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1FC1328-C423-448E-B9D0-C43D0F9A1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4F3AE-F72F-4F6D-8EE7-27D33006188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3889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8F1409-7D0D-492F-8391-463114006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29DF619-6CD1-4CFD-93BD-FC1EB3D65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AF8236C-71C8-4F18-9C0F-EFEB09600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96B5-74D8-490D-A91F-2B56A84D1F42}" type="datetimeFigureOut">
              <a:rPr lang="pl-PL" smtClean="0"/>
              <a:t>27.05.2020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FC7A078-665E-4661-BC97-0182EECBB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0029203-DDA1-4820-B4EC-B2F8B0853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4F3AE-F72F-4F6D-8EE7-27D33006188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5960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269584-1D57-42A4-B965-7CAC58696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E51DAA7-2C48-4A81-B936-4E3F72D763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54517F1-1F7F-4639-B801-8A9DFD0A2C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2B7A62E-CADD-48C6-A996-F9E0E77C8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96B5-74D8-490D-A91F-2B56A84D1F42}" type="datetimeFigureOut">
              <a:rPr lang="pl-PL" smtClean="0"/>
              <a:t>27.05.2020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43680E7-2BE9-4F00-A96D-C3022286C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0E759B6-61C3-4983-A267-C4E432504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4F3AE-F72F-4F6D-8EE7-27D33006188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5985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313552-285D-4044-990C-0567B9F80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587CADD-271A-439D-B747-05E5686B4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9824901-DED6-4EDD-A31F-DF49CC60B1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2E5D4A8-9B4B-4F67-A47C-CB79387402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2BD7755-FF4D-44F4-9901-3DC58E3D0D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B1333A22-B4DE-49D1-9114-580711EB9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96B5-74D8-490D-A91F-2B56A84D1F42}" type="datetimeFigureOut">
              <a:rPr lang="pl-PL" smtClean="0"/>
              <a:t>27.05.2020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AD11C98A-3417-4FB1-A862-4A656B801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C865A644-F442-42D5-9C6D-ECA8A8978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4F3AE-F72F-4F6D-8EE7-27D33006188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7598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147E7E-820B-441C-B0FA-98C349126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B5206B08-9ADB-4F0E-9F5A-C1AB80ACA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96B5-74D8-490D-A91F-2B56A84D1F42}" type="datetimeFigureOut">
              <a:rPr lang="pl-PL" smtClean="0"/>
              <a:t>27.05.2020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7E5E7C4-075A-449A-8282-00042AC54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804E0E7-579B-4982-A925-246631CAF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4F3AE-F72F-4F6D-8EE7-27D33006188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462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D6A50AA-B9BB-4066-A82F-9A1E763FD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96B5-74D8-490D-A91F-2B56A84D1F42}" type="datetimeFigureOut">
              <a:rPr lang="pl-PL" smtClean="0"/>
              <a:t>27.05.2020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42080117-3CA7-43C9-81A8-AB59CD0D6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0FD0BF4-52CB-45FF-BE73-381240CC4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4F3AE-F72F-4F6D-8EE7-27D33006188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8095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F75843-868A-4245-932F-C0603D0F5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CCE0388-6001-4EC3-BFC5-80EBBBE45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171EA9D-8361-4E38-9A13-098A51C0E7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8A519C0-5158-43A2-817A-86BB8AD6C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96B5-74D8-490D-A91F-2B56A84D1F42}" type="datetimeFigureOut">
              <a:rPr lang="pl-PL" smtClean="0"/>
              <a:t>27.05.2020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80C276F-6F16-44A8-854F-FD4E2161B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B8968D2-8625-4010-AA2B-C1274350D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4F3AE-F72F-4F6D-8EE7-27D33006188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2542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E6D06E-0640-4F22-B69F-891B10A44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4CC8C26F-C888-4F79-925E-B890BB7A3D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8C16D13-6E52-4C8B-B58F-B9258C6EE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743C196-4BF7-46CB-8679-475A93051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96B5-74D8-490D-A91F-2B56A84D1F42}" type="datetimeFigureOut">
              <a:rPr lang="pl-PL" smtClean="0"/>
              <a:t>27.05.2020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CEC575E-62DB-40EC-9A98-0E8D66F2A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E8D4719-C46D-4478-8F60-7C4DF1577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4F3AE-F72F-4F6D-8EE7-27D33006188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7159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F6E136F-6FCD-49C4-8561-83438DC53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0BC9D38-A277-461C-B9C2-8EB9BE52A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93E1394-ECBE-41B9-9EB5-2F555ACAF8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D96B5-74D8-490D-A91F-2B56A84D1F42}" type="datetimeFigureOut">
              <a:rPr lang="pl-PL" smtClean="0"/>
              <a:t>27.05.2020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FE093A1-40F1-4734-85AC-8DE0FAD13C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BACB029-9DDB-4B87-8B76-777D7D248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4F3AE-F72F-4F6D-8EE7-27D33006188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517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pl/web/rolnictwo/ochrona-roslin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piorin.gov.pl/wiorin/lubelskie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2.jp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59EF0B-0079-44BA-8737-CEA10CBC79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 descr="Obraz zawierający tekst, rysunek&#10;&#10;Opis wygenerowany automatycznie">
            <a:extLst>
              <a:ext uri="{FF2B5EF4-FFF2-40B4-BE49-F238E27FC236}">
                <a16:creationId xmlns:a16="http://schemas.microsoft.com/office/drawing/2014/main" id="{2BC6943A-A3F5-4D04-A811-58261282A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620"/>
            <a:ext cx="12192000" cy="6858000"/>
          </a:xfrm>
          <a:prstGeom prst="rect">
            <a:avLst/>
          </a:prstGeom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7DEB5BAF-39B6-41A5-8A8D-0D840F8D88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8400" y="471903"/>
            <a:ext cx="5943600" cy="1655762"/>
          </a:xfrm>
        </p:spPr>
        <p:txBody>
          <a:bodyPr>
            <a:normAutofit/>
          </a:bodyPr>
          <a:lstStyle/>
          <a:p>
            <a:r>
              <a:rPr lang="pl-PL" altLang="pl-PL" sz="3200" dirty="0"/>
              <a:t>Wojewódzki Inspektorat </a:t>
            </a:r>
            <a:br>
              <a:rPr lang="pl-PL" altLang="pl-PL" sz="3200" dirty="0"/>
            </a:br>
            <a:r>
              <a:rPr lang="pl-PL" altLang="pl-PL" sz="3200" dirty="0"/>
              <a:t>Ochrony Roślin i Nasiennictwa </a:t>
            </a:r>
            <a:br>
              <a:rPr lang="pl-PL" altLang="pl-PL" sz="3200" dirty="0"/>
            </a:br>
            <a:r>
              <a:rPr lang="pl-PL" altLang="pl-PL" sz="3200" dirty="0"/>
              <a:t>w Lublinie</a:t>
            </a:r>
            <a:endParaRPr lang="pl-PL" sz="3200" b="1" dirty="0"/>
          </a:p>
        </p:txBody>
      </p:sp>
      <p:sp>
        <p:nvSpPr>
          <p:cNvPr id="6" name="Podtytuł 2">
            <a:extLst>
              <a:ext uri="{FF2B5EF4-FFF2-40B4-BE49-F238E27FC236}">
                <a16:creationId xmlns:a16="http://schemas.microsoft.com/office/drawing/2014/main" id="{642CAA0C-65A0-483F-8DA3-A23C00097CC0}"/>
              </a:ext>
            </a:extLst>
          </p:cNvPr>
          <p:cNvSpPr txBox="1">
            <a:spLocks/>
          </p:cNvSpPr>
          <p:nvPr/>
        </p:nvSpPr>
        <p:spPr>
          <a:xfrm>
            <a:off x="5247861" y="2463767"/>
            <a:ext cx="6838122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l-PL" sz="3700" b="1" dirty="0"/>
              <a:t>Zasady bezpiecznego wykonywania zabiegów </a:t>
            </a:r>
            <a:br>
              <a:rPr lang="pl-PL" sz="3700" b="1" dirty="0"/>
            </a:br>
            <a:r>
              <a:rPr lang="pl-PL" sz="3700" b="1" dirty="0"/>
              <a:t>z użyciem środków ochrony roślin 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ACECE906-26C8-4B9E-BB78-ED798E576717}"/>
              </a:ext>
            </a:extLst>
          </p:cNvPr>
          <p:cNvSpPr/>
          <p:nvPr/>
        </p:nvSpPr>
        <p:spPr>
          <a:xfrm>
            <a:off x="4814831" y="5392912"/>
            <a:ext cx="21985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/>
              <a:t>26 maj 2020r.</a:t>
            </a:r>
          </a:p>
        </p:txBody>
      </p:sp>
    </p:spTree>
    <p:extLst>
      <p:ext uri="{BB962C8B-B14F-4D97-AF65-F5344CB8AC3E}">
        <p14:creationId xmlns:p14="http://schemas.microsoft.com/office/powerpoint/2010/main" val="1252754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rzut ekranu&#10;&#10;Opis wygenerowany automatycznie">
            <a:extLst>
              <a:ext uri="{FF2B5EF4-FFF2-40B4-BE49-F238E27FC236}">
                <a16:creationId xmlns:a16="http://schemas.microsoft.com/office/drawing/2014/main" id="{55D4DFE1-1EC0-4D66-8D33-63527D3F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D3348B-793B-41A5-833F-0B31247782B3}"/>
              </a:ext>
            </a:extLst>
          </p:cNvPr>
          <p:cNvSpPr/>
          <p:nvPr/>
        </p:nvSpPr>
        <p:spPr>
          <a:xfrm>
            <a:off x="710855" y="2512358"/>
            <a:ext cx="10831788" cy="1299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endParaRPr lang="pl-PL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3D597108-9A16-4525-88F5-5856AB5E1C10}"/>
              </a:ext>
            </a:extLst>
          </p:cNvPr>
          <p:cNvSpPr txBox="1">
            <a:spLocks/>
          </p:cNvSpPr>
          <p:nvPr/>
        </p:nvSpPr>
        <p:spPr>
          <a:xfrm>
            <a:off x="838200" y="2132856"/>
            <a:ext cx="10515600" cy="3499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dirty="0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264F5BB4-3B3F-4CF4-A9FC-EAC9E50AC3D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735013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/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Przepisy regulujące wprowadzanie do obrotu </a:t>
            </a:r>
            <a:b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stosowanie środków ochrony roślin</a:t>
            </a:r>
            <a:endParaRPr lang="pl-PL" altLang="pl-PL" sz="33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9474353E-949B-4C50-A1E1-5A1E33B5F749}"/>
              </a:ext>
            </a:extLst>
          </p:cNvPr>
          <p:cNvSpPr/>
          <p:nvPr/>
        </p:nvSpPr>
        <p:spPr>
          <a:xfrm>
            <a:off x="838200" y="2060575"/>
            <a:ext cx="105156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Zgodnie z art. 55 rozporządzenia Parlamentu Europejskiego i Rady</a:t>
            </a:r>
            <a:r>
              <a:rPr kumimoji="0" lang="pl-PL" altLang="pl-PL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(WE) nr 1107/2009 z dnia 21 października 2009 r. środki ochrony roślin </a:t>
            </a:r>
            <a:br>
              <a:rPr kumimoji="0" lang="pl-PL" altLang="pl-PL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altLang="pl-PL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muszą być stosowane właściwie.</a:t>
            </a:r>
            <a:br>
              <a:rPr kumimoji="0" lang="pl-PL" altLang="pl-PL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altLang="pl-PL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Właściwe stosowanie </a:t>
            </a:r>
            <a:r>
              <a:rPr kumimoji="0" lang="pl-PL" altLang="pl-PL" sz="2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ś.o.r</a:t>
            </a:r>
            <a:r>
              <a:rPr kumimoji="0" lang="pl-PL" altLang="pl-PL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obejmuje przestrzeganie zasad dobrej praktyki rolniczej i spełnienie warunków ustanowionych z art. 31 i podanymi </a:t>
            </a:r>
            <a:br>
              <a:rPr kumimoji="0" lang="pl-PL" altLang="pl-PL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altLang="pl-PL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 etykietach. Środki ochrony roślin należy stosować zgodnie z zasadami integrowanej ochrony roślin</a:t>
            </a:r>
            <a:endParaRPr kumimoji="0" lang="pl-PL" sz="2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Ja\Desktop\Materiały do Wykładu chemizacja rolnictwa i świadome stosowanie środków ochrony roślin\Zdjęcia\Opole Lubelskie (3).JPG">
            <a:extLst>
              <a:ext uri="{FF2B5EF4-FFF2-40B4-BE49-F238E27FC236}">
                <a16:creationId xmlns:a16="http://schemas.microsoft.com/office/drawing/2014/main" id="{D013878A-8A4F-4A97-841E-52E633175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509" y="4589232"/>
            <a:ext cx="3200291" cy="148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5951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rzut ekranu&#10;&#10;Opis wygenerowany automatycznie">
            <a:extLst>
              <a:ext uri="{FF2B5EF4-FFF2-40B4-BE49-F238E27FC236}">
                <a16:creationId xmlns:a16="http://schemas.microsoft.com/office/drawing/2014/main" id="{55D4DFE1-1EC0-4D66-8D33-63527D3F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D3348B-793B-41A5-833F-0B31247782B3}"/>
              </a:ext>
            </a:extLst>
          </p:cNvPr>
          <p:cNvSpPr/>
          <p:nvPr/>
        </p:nvSpPr>
        <p:spPr>
          <a:xfrm>
            <a:off x="710855" y="2512358"/>
            <a:ext cx="10831788" cy="1299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endParaRPr lang="pl-PL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2B93863B-8340-402E-9DB5-C098D67E81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735432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/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Przepisy regulujące wprowadzanie do obrotu </a:t>
            </a:r>
            <a:b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stosowanie środków ochrony roślin</a:t>
            </a:r>
            <a:endParaRPr lang="pl-PL" altLang="pl-PL" sz="33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3D597108-9A16-4525-88F5-5856AB5E1C10}"/>
              </a:ext>
            </a:extLst>
          </p:cNvPr>
          <p:cNvSpPr txBox="1">
            <a:spLocks/>
          </p:cNvSpPr>
          <p:nvPr/>
        </p:nvSpPr>
        <p:spPr>
          <a:xfrm>
            <a:off x="838200" y="2132856"/>
            <a:ext cx="10515600" cy="3499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93D998B5-0FB6-45B0-8562-7E85B9F59FE3}"/>
              </a:ext>
            </a:extLst>
          </p:cNvPr>
          <p:cNvSpPr/>
          <p:nvPr/>
        </p:nvSpPr>
        <p:spPr>
          <a:xfrm>
            <a:off x="774527" y="2464061"/>
            <a:ext cx="10642945" cy="2332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Rozporządzenie Parlamentu Europejskiego i Rady (WE) nr 1107/2009 </a:t>
            </a:r>
            <a:br>
              <a:rPr kumimoji="0" lang="pl-PL" altLang="pl-PL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altLang="pl-PL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z dnia 21 października 2009 r. </a:t>
            </a:r>
            <a:endParaRPr kumimoji="0" lang="pl-PL" altLang="pl-PL" sz="27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2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Art. 28 ust. 1 </a:t>
            </a:r>
            <a:r>
              <a:rPr kumimoji="0" lang="pl-PL" altLang="pl-PL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Środek ochrony roślin nie jest wprowadzany do obrotu ani stosowany, chyba że uzyskał zezwolenie w danym państwie członkowskim zgodnie z niniejszym rozporządzeniem.   </a:t>
            </a:r>
          </a:p>
        </p:txBody>
      </p:sp>
    </p:spTree>
    <p:extLst>
      <p:ext uri="{BB962C8B-B14F-4D97-AF65-F5344CB8AC3E}">
        <p14:creationId xmlns:p14="http://schemas.microsoft.com/office/powerpoint/2010/main" val="3028626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rzut ekranu&#10;&#10;Opis wygenerowany automatycznie">
            <a:extLst>
              <a:ext uri="{FF2B5EF4-FFF2-40B4-BE49-F238E27FC236}">
                <a16:creationId xmlns:a16="http://schemas.microsoft.com/office/drawing/2014/main" id="{55D4DFE1-1EC0-4D66-8D33-63527D3F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D3348B-793B-41A5-833F-0B31247782B3}"/>
              </a:ext>
            </a:extLst>
          </p:cNvPr>
          <p:cNvSpPr/>
          <p:nvPr/>
        </p:nvSpPr>
        <p:spPr>
          <a:xfrm>
            <a:off x="710855" y="2512358"/>
            <a:ext cx="10831788" cy="1299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endParaRPr lang="pl-PL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3D597108-9A16-4525-88F5-5856AB5E1C10}"/>
              </a:ext>
            </a:extLst>
          </p:cNvPr>
          <p:cNvSpPr txBox="1">
            <a:spLocks/>
          </p:cNvSpPr>
          <p:nvPr/>
        </p:nvSpPr>
        <p:spPr>
          <a:xfrm>
            <a:off x="838200" y="2132856"/>
            <a:ext cx="10515600" cy="3499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ADCB9073-8202-4357-B70D-2294D5C99DA9}"/>
              </a:ext>
            </a:extLst>
          </p:cNvPr>
          <p:cNvSpPr/>
          <p:nvPr/>
        </p:nvSpPr>
        <p:spPr>
          <a:xfrm>
            <a:off x="838201" y="2132856"/>
            <a:ext cx="10428736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Aft>
                <a:spcPts val="600"/>
              </a:spcAft>
            </a:pPr>
            <a:r>
              <a:rPr lang="pl-PL" altLang="pl-PL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Ustawa z dnia 8 marca 2013 r. </a:t>
            </a:r>
            <a:r>
              <a:rPr lang="pl-PL" altLang="pl-PL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środkach ochrony roślin </a:t>
            </a:r>
            <a:r>
              <a:rPr lang="pl-PL" altLang="pl-PL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(Dz. U. z 2019 r. poz. 1900 z </a:t>
            </a:r>
            <a:r>
              <a:rPr lang="pl-PL" altLang="pl-PL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późn</a:t>
            </a:r>
            <a:r>
              <a:rPr lang="pl-PL" altLang="pl-PL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zm.)</a:t>
            </a:r>
            <a:endParaRPr kumimoji="0" lang="pl-PL" altLang="pl-PL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eaLnBrk="0" fontAlgn="base" latinLnBrk="0" hangingPunct="0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Zgodnie z art. 35 </a:t>
            </a:r>
            <a:r>
              <a:rPr kumimoji="0" lang="pl-PL" altLang="pl-P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ustawy o środkach ochrony roślin</a:t>
            </a:r>
            <a:r>
              <a:rPr kumimoji="0" lang="pl-PL" alt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środki ochrony roślin </a:t>
            </a:r>
            <a:r>
              <a:rPr kumimoji="0" lang="pl-PL" altLang="pl-P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należy stosować w taki sposób, aby nie stwarzać zagrożenia dla zdrowia ludzi</a:t>
            </a:r>
            <a:r>
              <a:rPr kumimoji="0" lang="pl-PL" alt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pl-PL" altLang="pl-P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zwierząt</a:t>
            </a:r>
            <a:r>
              <a:rPr kumimoji="0" lang="pl-PL" alt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l-PL" altLang="pl-P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oraz dla środowiska</a:t>
            </a:r>
            <a:r>
              <a:rPr kumimoji="0" lang="pl-PL" alt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w tym przeciwdziałać zniesieniu środków ochrony roślin na obszary i obiekty </a:t>
            </a:r>
          </a:p>
          <a:p>
            <a:pPr marL="0" marR="0" lvl="0" indent="0" algn="just" defTabSz="914400" eaLnBrk="0" fontAlgn="base" latinLnBrk="0" hangingPunct="0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niebędące celem zabiegu.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758141BD-5D71-4B5C-8BCA-DDE64E5318F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735013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/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Przepisy regulujące wprowadzanie do obrotu </a:t>
            </a:r>
            <a:b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stosowanie środków ochrony roślin</a:t>
            </a:r>
            <a:endParaRPr lang="pl-PL" altLang="pl-PL" sz="33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A70C0BD6-2A5B-4BD2-BD77-3C77196E5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710" y="4263471"/>
            <a:ext cx="4333460" cy="242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5849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rzut ekranu&#10;&#10;Opis wygenerowany automatycznie">
            <a:extLst>
              <a:ext uri="{FF2B5EF4-FFF2-40B4-BE49-F238E27FC236}">
                <a16:creationId xmlns:a16="http://schemas.microsoft.com/office/drawing/2014/main" id="{55D4DFE1-1EC0-4D66-8D33-63527D3F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D3348B-793B-41A5-833F-0B31247782B3}"/>
              </a:ext>
            </a:extLst>
          </p:cNvPr>
          <p:cNvSpPr/>
          <p:nvPr/>
        </p:nvSpPr>
        <p:spPr>
          <a:xfrm>
            <a:off x="710855" y="2512358"/>
            <a:ext cx="10831788" cy="1299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endParaRPr lang="pl-PL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2B93863B-8340-402E-9DB5-C098D67E81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735432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/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Przepisy regulujące wprowadzanie do obrotu </a:t>
            </a:r>
            <a:b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stosowanie środków ochrony roślin</a:t>
            </a:r>
            <a:endParaRPr lang="pl-PL" altLang="pl-PL" sz="33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3D597108-9A16-4525-88F5-5856AB5E1C10}"/>
              </a:ext>
            </a:extLst>
          </p:cNvPr>
          <p:cNvSpPr txBox="1">
            <a:spLocks/>
          </p:cNvSpPr>
          <p:nvPr/>
        </p:nvSpPr>
        <p:spPr>
          <a:xfrm>
            <a:off x="838200" y="2132856"/>
            <a:ext cx="10515600" cy="3499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349CBE8-6A0D-4CC7-8C99-AF7B11B3A8B9}"/>
              </a:ext>
            </a:extLst>
          </p:cNvPr>
          <p:cNvSpPr/>
          <p:nvPr/>
        </p:nvSpPr>
        <p:spPr>
          <a:xfrm>
            <a:off x="1046922" y="2225620"/>
            <a:ext cx="10306878" cy="338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Środki ochrony roślin – tylko zarejestrowane</a:t>
            </a:r>
          </a:p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Zgodnie z obowiązującymi przepisami prawa do ochrony upraw można stosować </a:t>
            </a:r>
            <a:r>
              <a:rPr kumimoji="0" lang="pl-PL" altLang="pl-PL" sz="23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wyłącznie środki ochrony roślin dopuszczone do obrotu i stosowania </a:t>
            </a:r>
            <a:r>
              <a:rPr kumimoji="0" lang="pl-PL" altLang="pl-PL" sz="2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na podstawie wydanych przez ministra właściwego do spraw rolnictwa zezwoleń lub pozwoleń na handel równoległy. </a:t>
            </a:r>
          </a:p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Ich wykaz  oraz etykiety znajdują się w rejestrze udostępnionym na stronie internetowej Ministerstwa Rolnictwa i Rozwoju Wsi.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https://www.gov.pl/web/rolnictwo/ochrona-roslin</a:t>
            </a:r>
            <a:endParaRPr kumimoji="0" lang="pl-PL" sz="23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922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rzut ekranu&#10;&#10;Opis wygenerowany automatycznie">
            <a:extLst>
              <a:ext uri="{FF2B5EF4-FFF2-40B4-BE49-F238E27FC236}">
                <a16:creationId xmlns:a16="http://schemas.microsoft.com/office/drawing/2014/main" id="{55D4DFE1-1EC0-4D66-8D33-63527D3F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8" y="-1"/>
            <a:ext cx="12192000" cy="6858000"/>
          </a:xfr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D3348B-793B-41A5-833F-0B31247782B3}"/>
              </a:ext>
            </a:extLst>
          </p:cNvPr>
          <p:cNvSpPr/>
          <p:nvPr/>
        </p:nvSpPr>
        <p:spPr>
          <a:xfrm>
            <a:off x="710855" y="2512358"/>
            <a:ext cx="10831788" cy="1299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endParaRPr lang="pl-PL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2B93863B-8340-402E-9DB5-C098D67E81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-51353" y="934070"/>
            <a:ext cx="7490997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/>
            <a:r>
              <a:rPr lang="pl-PL" altLang="pl-PL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Przepisy regulujące wprowadzanie do obrotu </a:t>
            </a:r>
            <a:br>
              <a:rPr lang="pl-PL" altLang="pl-PL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stosowanie środków ochrony roślin</a:t>
            </a:r>
            <a:br>
              <a:rPr lang="pl-PL" altLang="pl-PL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altLang="pl-PL" sz="29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3D597108-9A16-4525-88F5-5856AB5E1C10}"/>
              </a:ext>
            </a:extLst>
          </p:cNvPr>
          <p:cNvSpPr txBox="1">
            <a:spLocks/>
          </p:cNvSpPr>
          <p:nvPr/>
        </p:nvSpPr>
        <p:spPr>
          <a:xfrm>
            <a:off x="838200" y="2132856"/>
            <a:ext cx="10515600" cy="3499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dirty="0"/>
          </a:p>
        </p:txBody>
      </p:sp>
      <p:pic>
        <p:nvPicPr>
          <p:cNvPr id="8" name="Obraz 2">
            <a:extLst>
              <a:ext uri="{FF2B5EF4-FFF2-40B4-BE49-F238E27FC236}">
                <a16:creationId xmlns:a16="http://schemas.microsoft.com/office/drawing/2014/main" id="{4F8DDDED-72AA-45F0-8592-6D02E459A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012" y="757239"/>
            <a:ext cx="4382171" cy="530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8319DA3-5ED3-4804-81EC-FC6631DE3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02" y="2206552"/>
            <a:ext cx="4054957" cy="306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2627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rzut ekranu&#10;&#10;Opis wygenerowany automatycznie">
            <a:extLst>
              <a:ext uri="{FF2B5EF4-FFF2-40B4-BE49-F238E27FC236}">
                <a16:creationId xmlns:a16="http://schemas.microsoft.com/office/drawing/2014/main" id="{55D4DFE1-1EC0-4D66-8D33-63527D3F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D3348B-793B-41A5-833F-0B31247782B3}"/>
              </a:ext>
            </a:extLst>
          </p:cNvPr>
          <p:cNvSpPr/>
          <p:nvPr/>
        </p:nvSpPr>
        <p:spPr>
          <a:xfrm>
            <a:off x="710855" y="2512358"/>
            <a:ext cx="10831788" cy="1299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endParaRPr lang="pl-PL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2B93863B-8340-402E-9DB5-C098D67E81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682424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/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Przepisy regulujące wprowadzanie do obrotu </a:t>
            </a:r>
            <a:b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stosowanie środków ochrony roślin – rozporządzenia Ministra Rolnictwa i Rozwoju Wsi</a:t>
            </a:r>
            <a:endParaRPr lang="pl-PL" altLang="pl-PL" sz="28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3D597108-9A16-4525-88F5-5856AB5E1C10}"/>
              </a:ext>
            </a:extLst>
          </p:cNvPr>
          <p:cNvSpPr txBox="1">
            <a:spLocks/>
          </p:cNvSpPr>
          <p:nvPr/>
        </p:nvSpPr>
        <p:spPr>
          <a:xfrm>
            <a:off x="838200" y="2132856"/>
            <a:ext cx="10515600" cy="3499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dirty="0"/>
          </a:p>
        </p:txBody>
      </p:sp>
      <p:graphicFrame>
        <p:nvGraphicFramePr>
          <p:cNvPr id="8" name="Symbol zastępczy zawartości 3">
            <a:extLst>
              <a:ext uri="{FF2B5EF4-FFF2-40B4-BE49-F238E27FC236}">
                <a16:creationId xmlns:a16="http://schemas.microsoft.com/office/drawing/2014/main" id="{006FAD9C-6D20-495B-B037-DA1E0C9C8B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3652949"/>
              </p:ext>
            </p:extLst>
          </p:nvPr>
        </p:nvGraphicFramePr>
        <p:xfrm>
          <a:off x="1219202" y="1988390"/>
          <a:ext cx="10116171" cy="4074708"/>
        </p:xfrm>
        <a:graphic>
          <a:graphicData uri="http://schemas.openxmlformats.org/drawingml/2006/table">
            <a:tbl>
              <a:tblPr/>
              <a:tblGrid>
                <a:gridCol w="5019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963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9898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Rozporządzenie Ministra Rolnictwa i Rozwoju Wsi z dnia 8 maja 2013 r.  (Dz. U. z 2013 r. poz. 554 z późn. zm.)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 sprawie szkoleń w zakresie środków ochrony roślin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801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Rozporządzenie Ministra Rolnictwa i Rozwoju Wsi z dnia 24 czerwca 2013 r.  (Dz. U. z 2013 r. poz. 788) 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 sprawie dokumentowania działań związanych z integrowaną produkcją roślin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801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Rozporządzenie Ministra Rolnictwa i Rozwoju Wsi z dnia 5 maja 2016 r.   (Dz. U. z 2016 r. poz. 760)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 sprawie wymagań dotyczących sprawności technicznej sprzętu przeznaczonego do stosowania środków ochrony roślin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8801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Rozporządzenie Ministra Rolnictwa i Rozwoju Wsi z dnia 13 grudnia 2013 r.  (Dz. U. z 2016 r. poz. 924) 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 sprawie potwierdzania sprawności technicznej sprzętu przeznaczonego do stosowania środków ochrony roślin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715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Rozporządzenie Ministra Rolnictwa i Rozwoju Wsi z dnia 18 kwietnia 2013 r. (Dz. U. z 2013 r. poz. 505)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 sprawie wymagań integrowanej ochrony roślin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715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Rozporządzenie Ministra Rolnictwa i Rozwoju Wsi z dnia 22 maja 2013 r.  (Dz. U. z 2013 r. poz. 625)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 sprawie sposobu postępowania przy stosowaniu i przechowywaniu środków ochrony roślin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7857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Rozporządzenie Ministra Rolnictwa i Rozwoju Wsi z dnia 18 kwietnia 2013 r. (Dz. U. z 2013 r. poz. 504)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 sprawie rozwiązań technicznych, jakie powinny być zastosowane podczas wykonywania zabiegów z zastosowaniem środków ochrony roślin przy użyciu sprzętu agrolotniczego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613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Rozporządzenie Ministra Rolnictwa i Rozwoju Wsi z dnia 31 marca 2014 r. (Dz. U. z 2014 r. poz. 516)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4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20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80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 sprawie warunków stosowania środków ochrony roślin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4095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rzut ekranu&#10;&#10;Opis wygenerowany automatycznie">
            <a:extLst>
              <a:ext uri="{FF2B5EF4-FFF2-40B4-BE49-F238E27FC236}">
                <a16:creationId xmlns:a16="http://schemas.microsoft.com/office/drawing/2014/main" id="{55D4DFE1-1EC0-4D66-8D33-63527D3F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D3348B-793B-41A5-833F-0B31247782B3}"/>
              </a:ext>
            </a:extLst>
          </p:cNvPr>
          <p:cNvSpPr/>
          <p:nvPr/>
        </p:nvSpPr>
        <p:spPr>
          <a:xfrm>
            <a:off x="710855" y="2512358"/>
            <a:ext cx="10831788" cy="1299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endParaRPr lang="pl-PL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2B93863B-8340-402E-9DB5-C098D67E81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735432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/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Zasady i warunki prawidłowego stosowania </a:t>
            </a:r>
            <a:b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środków ochrony roślin</a:t>
            </a:r>
            <a:endParaRPr lang="pl-PL" altLang="pl-PL" sz="33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3D597108-9A16-4525-88F5-5856AB5E1C10}"/>
              </a:ext>
            </a:extLst>
          </p:cNvPr>
          <p:cNvSpPr txBox="1">
            <a:spLocks/>
          </p:cNvSpPr>
          <p:nvPr/>
        </p:nvSpPr>
        <p:spPr>
          <a:xfrm>
            <a:off x="838200" y="2132856"/>
            <a:ext cx="10515600" cy="3499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155334B8-A133-4148-A162-E2484D8BF8F5}"/>
              </a:ext>
            </a:extLst>
          </p:cNvPr>
          <p:cNvSpPr/>
          <p:nvPr/>
        </p:nvSpPr>
        <p:spPr>
          <a:xfrm>
            <a:off x="1207195" y="2004253"/>
            <a:ext cx="989606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pl-PL" altLang="pl-PL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Producent rolny</a:t>
            </a:r>
            <a:r>
              <a:rPr lang="pl-PL" altLang="pl-PL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wykonujący wszelkiego rodzaju zabiegi chemicznej ochrony roślin </a:t>
            </a:r>
            <a:r>
              <a:rPr lang="pl-PL" altLang="pl-PL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powinien być świadomy związanego z tym ryzyka</a:t>
            </a:r>
            <a:r>
              <a:rPr lang="pl-PL" altLang="pl-PL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oraz posiadać pełną wiedzę na temat możliwych do wystąpienia skutków. </a:t>
            </a:r>
            <a:endParaRPr lang="pl-PL" altLang="pl-PL" sz="2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X:\_\BORIT\7.Folder roboczy dla BORiT\Sprawozdania roczne z WI\Sprawozdanie ostateczne\15.jpg">
            <a:extLst>
              <a:ext uri="{FF2B5EF4-FFF2-40B4-BE49-F238E27FC236}">
                <a16:creationId xmlns:a16="http://schemas.microsoft.com/office/drawing/2014/main" id="{B3BB4A52-B903-408A-BFAC-3B4ED9C76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397" y="3270557"/>
            <a:ext cx="3240087" cy="285273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CBFD7ECA-48E2-4862-8ACD-45F30EAAE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228" y="3297061"/>
            <a:ext cx="3332162" cy="284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7846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rzut ekranu&#10;&#10;Opis wygenerowany automatycznie">
            <a:extLst>
              <a:ext uri="{FF2B5EF4-FFF2-40B4-BE49-F238E27FC236}">
                <a16:creationId xmlns:a16="http://schemas.microsoft.com/office/drawing/2014/main" id="{55D4DFE1-1EC0-4D66-8D33-63527D3F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9" y="0"/>
            <a:ext cx="12192000" cy="6858000"/>
          </a:xfr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D3348B-793B-41A5-833F-0B31247782B3}"/>
              </a:ext>
            </a:extLst>
          </p:cNvPr>
          <p:cNvSpPr/>
          <p:nvPr/>
        </p:nvSpPr>
        <p:spPr>
          <a:xfrm>
            <a:off x="710855" y="2512358"/>
            <a:ext cx="10831788" cy="1299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endParaRPr lang="pl-PL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2B93863B-8340-402E-9DB5-C098D67E81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735432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/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Zasady i warunki prawidłowego stosowania </a:t>
            </a:r>
            <a:b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środków ochrony roślin</a:t>
            </a:r>
            <a:endParaRPr lang="pl-PL" altLang="pl-PL" sz="33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3D597108-9A16-4525-88F5-5856AB5E1C10}"/>
              </a:ext>
            </a:extLst>
          </p:cNvPr>
          <p:cNvSpPr txBox="1">
            <a:spLocks/>
          </p:cNvSpPr>
          <p:nvPr/>
        </p:nvSpPr>
        <p:spPr>
          <a:xfrm>
            <a:off x="838200" y="2132856"/>
            <a:ext cx="10515600" cy="3499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E54909DE-FEA8-42B7-AB46-CBA7511337E0}"/>
              </a:ext>
            </a:extLst>
          </p:cNvPr>
          <p:cNvSpPr/>
          <p:nvPr/>
        </p:nvSpPr>
        <p:spPr>
          <a:xfrm>
            <a:off x="710855" y="1913827"/>
            <a:ext cx="10770290" cy="2806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Osoby wykonujące zabiegi </a:t>
            </a:r>
            <a:r>
              <a:rPr kumimoji="0" lang="pl-PL" altLang="pl-PL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z użyciem środków ochrony roślin </a:t>
            </a:r>
            <a:r>
              <a:rPr kumimoji="0" lang="pl-PL" altLang="pl-PL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muszą przestrzegać zasad </a:t>
            </a:r>
            <a:r>
              <a:rPr kumimoji="0" lang="pl-PL" altLang="pl-PL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określonych w rozporządzeniu Ministra Rolnictwa i Rozwoju Wsi z dnia 31 marca 2014 r. </a:t>
            </a:r>
            <a:br>
              <a:rPr kumimoji="0" lang="pl-PL" altLang="pl-PL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altLang="pl-PL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 sprawie warunków stosowania środków ochrony roślin, </a:t>
            </a:r>
            <a:r>
              <a:rPr kumimoji="0" lang="pl-PL" altLang="pl-PL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tj. m.in. zachowywać minimalne odległości</a:t>
            </a:r>
            <a:r>
              <a:rPr kumimoji="0" lang="pl-PL" altLang="pl-PL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od określonych miejsc lub obiektów. </a:t>
            </a:r>
          </a:p>
          <a:p>
            <a:pPr marL="342900" marR="0" lvl="0" indent="-34290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pl-PL" altLang="pl-PL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 przypadku pasiek </a:t>
            </a:r>
            <a:r>
              <a:rPr kumimoji="0" lang="pl-PL" altLang="pl-PL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minimalną odległością </a:t>
            </a:r>
            <a:r>
              <a:rPr kumimoji="0" lang="pl-PL" altLang="pl-PL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dla sprzętu naziemnego do stosowania środków ochrony roślin </a:t>
            </a:r>
            <a:r>
              <a:rPr kumimoji="0" lang="pl-PL" altLang="pl-PL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jest 20 m. </a:t>
            </a:r>
          </a:p>
          <a:p>
            <a:pPr marL="342900" marR="0" lvl="0" indent="-34290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pl-PL" altLang="pl-PL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Środki ochrony roślin na terenie otwartym można stosować, jeżeli prędkość wiatru nie przekracza </a:t>
            </a:r>
            <a:r>
              <a:rPr kumimoji="0" lang="pl-PL" altLang="pl-PL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 m/s. </a:t>
            </a:r>
          </a:p>
        </p:txBody>
      </p:sp>
      <p:pic>
        <p:nvPicPr>
          <p:cNvPr id="10" name="Obraz 4">
            <a:extLst>
              <a:ext uri="{FF2B5EF4-FFF2-40B4-BE49-F238E27FC236}">
                <a16:creationId xmlns:a16="http://schemas.microsoft.com/office/drawing/2014/main" id="{B8723177-A258-4567-98C9-231D42586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238" y="4483313"/>
            <a:ext cx="2403475" cy="159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6">
            <a:extLst>
              <a:ext uri="{FF2B5EF4-FFF2-40B4-BE49-F238E27FC236}">
                <a16:creationId xmlns:a16="http://schemas.microsoft.com/office/drawing/2014/main" id="{90FEFB02-1BE8-4CDD-AC5D-13D6978A5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525" y="4449975"/>
            <a:ext cx="162877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2">
            <a:extLst>
              <a:ext uri="{FF2B5EF4-FFF2-40B4-BE49-F238E27FC236}">
                <a16:creationId xmlns:a16="http://schemas.microsoft.com/office/drawing/2014/main" id="{F8A03F5B-6CA7-482A-BE53-BD6E0D55B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057" y="4449794"/>
            <a:ext cx="2478088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9786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rzut ekranu&#10;&#10;Opis wygenerowany automatycznie">
            <a:extLst>
              <a:ext uri="{FF2B5EF4-FFF2-40B4-BE49-F238E27FC236}">
                <a16:creationId xmlns:a16="http://schemas.microsoft.com/office/drawing/2014/main" id="{55D4DFE1-1EC0-4D66-8D33-63527D3F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47"/>
            <a:ext cx="12192000" cy="6858000"/>
          </a:xfr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D3348B-793B-41A5-833F-0B31247782B3}"/>
              </a:ext>
            </a:extLst>
          </p:cNvPr>
          <p:cNvSpPr/>
          <p:nvPr/>
        </p:nvSpPr>
        <p:spPr>
          <a:xfrm>
            <a:off x="710855" y="2512358"/>
            <a:ext cx="10831788" cy="1299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endParaRPr lang="pl-PL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2B93863B-8340-402E-9DB5-C098D67E81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695676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/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Zasady i warunki prawidłowego stosowania </a:t>
            </a:r>
            <a:b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środków ochrony roślin</a:t>
            </a:r>
            <a:endParaRPr lang="pl-PL" altLang="pl-PL" sz="33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3D597108-9A16-4525-88F5-5856AB5E1C10}"/>
              </a:ext>
            </a:extLst>
          </p:cNvPr>
          <p:cNvSpPr txBox="1">
            <a:spLocks/>
          </p:cNvSpPr>
          <p:nvPr/>
        </p:nvSpPr>
        <p:spPr>
          <a:xfrm>
            <a:off x="410817" y="1406111"/>
            <a:ext cx="11370366" cy="3299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endParaRPr lang="pl-PL" altLang="pl-PL" sz="2100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C184EF1D-A9CA-4375-9A81-EE9A3282E6FE}"/>
              </a:ext>
            </a:extLst>
          </p:cNvPr>
          <p:cNvSpPr/>
          <p:nvPr/>
        </p:nvSpPr>
        <p:spPr>
          <a:xfrm>
            <a:off x="763863" y="2166030"/>
            <a:ext cx="10515600" cy="353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pl-PL" altLang="pl-PL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Zabrania się stosowania </a:t>
            </a:r>
            <a:r>
              <a:rPr kumimoji="0" lang="pl-PL" altLang="pl-PL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środków ochrony roślin  </a:t>
            </a:r>
            <a:r>
              <a:rPr kumimoji="0" lang="pl-PL" altLang="pl-PL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 okresie kwitnienia </a:t>
            </a:r>
            <a:r>
              <a:rPr kumimoji="0" lang="pl-PL" altLang="pl-PL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roślin uprawnych </a:t>
            </a:r>
            <a:r>
              <a:rPr kumimoji="0" lang="pl-PL" altLang="pl-PL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oraz w uprawach</a:t>
            </a:r>
            <a:r>
              <a:rPr kumimoji="0" lang="pl-PL" altLang="pl-PL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na których występują </a:t>
            </a:r>
            <a:r>
              <a:rPr kumimoji="0" lang="pl-PL" altLang="pl-PL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kwitnące chwasty</a:t>
            </a:r>
            <a:r>
              <a:rPr lang="pl-PL" altLang="pl-PL" sz="2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pl-PL" altLang="pl-PL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pl-PL" altLang="pl-PL" sz="2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kumimoji="0" lang="pl-PL" altLang="pl-PL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abiegi</a:t>
            </a:r>
            <a:r>
              <a:rPr kumimoji="0" lang="pl-PL" altLang="pl-PL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 kwitnące rośliny należy wykonywać </a:t>
            </a:r>
            <a:r>
              <a:rPr kumimoji="0" lang="pl-PL" altLang="pl-PL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po zakończonych lotach owadów zapylających</a:t>
            </a:r>
            <a:r>
              <a:rPr lang="pl-PL" altLang="pl-PL" sz="2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pl-PL" altLang="pl-PL" sz="2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pl-PL" altLang="pl-PL" sz="26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Zaleca się p</a:t>
            </a:r>
            <a:r>
              <a:rPr kumimoji="0" lang="pl-PL" altLang="pl-PL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rzestrzegania</a:t>
            </a:r>
            <a:r>
              <a:rPr kumimoji="0" lang="pl-PL" altLang="pl-PL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okresów prewencji.</a:t>
            </a:r>
          </a:p>
          <a:p>
            <a:pPr marL="342900" marR="0" lvl="0" indent="-34290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pl-PL" altLang="pl-PL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Nie należy wykonywać zabiegów w warunkach sprzyjających znoszeniu cieczy użytkowej podczas zabiegu.</a:t>
            </a:r>
          </a:p>
        </p:txBody>
      </p:sp>
    </p:spTree>
    <p:extLst>
      <p:ext uri="{BB962C8B-B14F-4D97-AF65-F5344CB8AC3E}">
        <p14:creationId xmlns:p14="http://schemas.microsoft.com/office/powerpoint/2010/main" val="3998374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rzut ekranu&#10;&#10;Opis wygenerowany automatycznie">
            <a:extLst>
              <a:ext uri="{FF2B5EF4-FFF2-40B4-BE49-F238E27FC236}">
                <a16:creationId xmlns:a16="http://schemas.microsoft.com/office/drawing/2014/main" id="{55D4DFE1-1EC0-4D66-8D33-63527D3F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D3348B-793B-41A5-833F-0B31247782B3}"/>
              </a:ext>
            </a:extLst>
          </p:cNvPr>
          <p:cNvSpPr/>
          <p:nvPr/>
        </p:nvSpPr>
        <p:spPr>
          <a:xfrm>
            <a:off x="710855" y="2512358"/>
            <a:ext cx="10831788" cy="1299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endParaRPr lang="pl-PL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2B93863B-8340-402E-9DB5-C098D67E81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735432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/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Zasady i warunki prawidłowego stosowania </a:t>
            </a:r>
            <a:b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środków ochrony roślin</a:t>
            </a:r>
            <a:endParaRPr lang="pl-PL" altLang="pl-PL" sz="33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3D597108-9A16-4525-88F5-5856AB5E1C10}"/>
              </a:ext>
            </a:extLst>
          </p:cNvPr>
          <p:cNvSpPr txBox="1">
            <a:spLocks/>
          </p:cNvSpPr>
          <p:nvPr/>
        </p:nvSpPr>
        <p:spPr>
          <a:xfrm>
            <a:off x="838200" y="2132856"/>
            <a:ext cx="10515600" cy="3499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417FB807-7C14-4EB7-88AC-269D225C62B0}"/>
              </a:ext>
            </a:extLst>
          </p:cNvPr>
          <p:cNvSpPr/>
          <p:nvPr/>
        </p:nvSpPr>
        <p:spPr>
          <a:xfrm>
            <a:off x="838200" y="2054241"/>
            <a:ext cx="10704443" cy="2905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Przed zastosowaniem środków ochrony roślin niezwykle ważne jest zapoznanie się </a:t>
            </a:r>
            <a:br>
              <a:rPr kumimoji="0" lang="pl-PL" altLang="pl-PL" sz="2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altLang="pl-PL" sz="2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z etykietą środka. </a:t>
            </a:r>
            <a:endParaRPr kumimoji="0" lang="pl-PL" altLang="pl-PL" sz="2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Etykiety zawierają wiele ważnych informacji mających wpływ na bezpieczeństwo pszczół i innych owadów zapylających. </a:t>
            </a:r>
          </a:p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Niezwykle ważne jest </a:t>
            </a:r>
            <a:r>
              <a:rPr kumimoji="0" lang="pl-PL" altLang="pl-PL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przestrzeganie zapisów dotyczących zakazów </a:t>
            </a:r>
            <a:br>
              <a:rPr kumimoji="0" lang="pl-PL" altLang="pl-PL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altLang="pl-PL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ograniczeń, w tym m.in. czasu i okresów</a:t>
            </a:r>
            <a:r>
              <a:rPr kumimoji="0" lang="pl-PL" altLang="pl-PL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w których środek nie może być stosowany, fazy fenologicznej rośliny (np. kwitnienia), odległości od pasieki. </a:t>
            </a:r>
            <a:endParaRPr kumimoji="0" lang="pl-PL" altLang="pl-PL" sz="2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X:\_\BORIT\7.Folder roboczy dla BORiT\2014 ROK\FOTO\sor.jpg">
            <a:extLst>
              <a:ext uri="{FF2B5EF4-FFF2-40B4-BE49-F238E27FC236}">
                <a16:creationId xmlns:a16="http://schemas.microsoft.com/office/drawing/2014/main" id="{DA6419F8-BE16-48BA-B400-75DCE2D9A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972" y="4705790"/>
            <a:ext cx="1763712" cy="1733550"/>
          </a:xfrm>
          <a:prstGeom prst="rect">
            <a:avLst/>
          </a:prstGeom>
          <a:noFill/>
          <a:ln w="12700" cmpd="tri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832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rzut ekranu&#10;&#10;Opis wygenerowany automatycznie">
            <a:extLst>
              <a:ext uri="{FF2B5EF4-FFF2-40B4-BE49-F238E27FC236}">
                <a16:creationId xmlns:a16="http://schemas.microsoft.com/office/drawing/2014/main" id="{55D4DFE1-1EC0-4D66-8D33-63527D3F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9" y="0"/>
            <a:ext cx="12192000" cy="6858000"/>
          </a:xfr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D3348B-793B-41A5-833F-0B31247782B3}"/>
              </a:ext>
            </a:extLst>
          </p:cNvPr>
          <p:cNvSpPr/>
          <p:nvPr/>
        </p:nvSpPr>
        <p:spPr>
          <a:xfrm>
            <a:off x="710855" y="2512358"/>
            <a:ext cx="10831788" cy="1299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endParaRPr lang="pl-PL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2B93863B-8340-402E-9DB5-C098D67E81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596157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/>
            <a:r>
              <a:rPr lang="pl-PL" altLang="pl-PL" sz="3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 szkolenia </a:t>
            </a:r>
            <a:endParaRPr lang="pl-PL" altLang="pl-PL" sz="33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3D597108-9A16-4525-88F5-5856AB5E1C10}"/>
              </a:ext>
            </a:extLst>
          </p:cNvPr>
          <p:cNvSpPr txBox="1">
            <a:spLocks/>
          </p:cNvSpPr>
          <p:nvPr/>
        </p:nvSpPr>
        <p:spPr>
          <a:xfrm>
            <a:off x="838200" y="2132856"/>
            <a:ext cx="10515600" cy="3499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420A5237-5922-462E-9AFA-C952B5B0A778}"/>
              </a:ext>
            </a:extLst>
          </p:cNvPr>
          <p:cNvSpPr/>
          <p:nvPr/>
        </p:nvSpPr>
        <p:spPr>
          <a:xfrm>
            <a:off x="1296332" y="1906589"/>
            <a:ext cx="9925878" cy="395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Struktura organizacyjna WIORiN w Lublinie na tle </a:t>
            </a:r>
            <a:r>
              <a:rPr kumimoji="0" lang="pl-PL" altLang="pl-PL" sz="2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PIORiN</a:t>
            </a:r>
            <a:r>
              <a:rPr kumimoji="0" lang="pl-PL" altLang="pl-PL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 algn="just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Dział Ochrony Roślin i Techniki  WIORiN w Lublinie </a:t>
            </a:r>
            <a:br>
              <a:rPr kumimoji="0" lang="pl-PL" altLang="pl-PL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altLang="pl-PL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– główne zadania </a:t>
            </a:r>
          </a:p>
          <a:p>
            <a:pPr marL="342900" marR="0" lvl="0" indent="-342900" algn="just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Przepisy regulujące wprowadzanie do obrotu i stosowanie środków ochrony roślin</a:t>
            </a:r>
          </a:p>
          <a:p>
            <a:pPr marL="342900" marR="0" lvl="0" indent="-342900" algn="just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Zasady i warunki prawidłowego stosowania środków ochrony roślin</a:t>
            </a:r>
          </a:p>
          <a:p>
            <a:pPr marL="342900" marR="0" lvl="0" indent="-342900" algn="just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Działania edukacyjne </a:t>
            </a:r>
            <a:r>
              <a:rPr kumimoji="0" lang="pl-PL" altLang="pl-PL" sz="2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PIORiN</a:t>
            </a:r>
            <a:endParaRPr kumimoji="0" lang="pl-PL" altLang="pl-PL" sz="2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l-PL" alt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Droga postępowania w przypadku nieprawidłowego stosowania środków ochrony roślin</a:t>
            </a:r>
          </a:p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pl-PL" altLang="pl-PL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Przepisy karne</a:t>
            </a:r>
          </a:p>
        </p:txBody>
      </p:sp>
    </p:spTree>
    <p:extLst>
      <p:ext uri="{BB962C8B-B14F-4D97-AF65-F5344CB8AC3E}">
        <p14:creationId xmlns:p14="http://schemas.microsoft.com/office/powerpoint/2010/main" val="1704465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rzut ekranu&#10;&#10;Opis wygenerowany automatycznie">
            <a:extLst>
              <a:ext uri="{FF2B5EF4-FFF2-40B4-BE49-F238E27FC236}">
                <a16:creationId xmlns:a16="http://schemas.microsoft.com/office/drawing/2014/main" id="{55D4DFE1-1EC0-4D66-8D33-63527D3F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D3348B-793B-41A5-833F-0B31247782B3}"/>
              </a:ext>
            </a:extLst>
          </p:cNvPr>
          <p:cNvSpPr/>
          <p:nvPr/>
        </p:nvSpPr>
        <p:spPr>
          <a:xfrm>
            <a:off x="710855" y="2512358"/>
            <a:ext cx="10831788" cy="1299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endParaRPr lang="pl-PL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2B93863B-8340-402E-9DB5-C098D67E81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735432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/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Zasady i warunki prawidłowego stosowania </a:t>
            </a:r>
            <a:b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środków ochrony roślin</a:t>
            </a:r>
            <a:endParaRPr lang="pl-PL" altLang="pl-PL" sz="33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3D597108-9A16-4525-88F5-5856AB5E1C10}"/>
              </a:ext>
            </a:extLst>
          </p:cNvPr>
          <p:cNvSpPr txBox="1">
            <a:spLocks/>
          </p:cNvSpPr>
          <p:nvPr/>
        </p:nvSpPr>
        <p:spPr>
          <a:xfrm>
            <a:off x="838200" y="2132856"/>
            <a:ext cx="10515600" cy="3499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DE06401D-E815-4640-ADAC-78E35B572B18}"/>
              </a:ext>
            </a:extLst>
          </p:cNvPr>
          <p:cNvSpPr/>
          <p:nvPr/>
        </p:nvSpPr>
        <p:spPr>
          <a:xfrm>
            <a:off x="1114838" y="2262990"/>
            <a:ext cx="10333383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Etykiety większości środków ochrony roślin zawierają również zapis: </a:t>
            </a:r>
          </a:p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˝Przed zastosowaniem środka należy poinformować o tym fakcie wszystkie zainteresowane strony, które mogą być narażone na znoszenie cieczy roboczej, i które zwróciły się o taką informację˝. </a:t>
            </a:r>
          </a:p>
        </p:txBody>
      </p:sp>
      <p:pic>
        <p:nvPicPr>
          <p:cNvPr id="8" name="Picture 4" descr="X:\_\BORIT\7.Folder roboczy dla BORiT\2016 rok\Sprawozdanie 2015 wer ost\14.JPG">
            <a:extLst>
              <a:ext uri="{FF2B5EF4-FFF2-40B4-BE49-F238E27FC236}">
                <a16:creationId xmlns:a16="http://schemas.microsoft.com/office/drawing/2014/main" id="{CA59190D-1731-4A4F-95C5-9EA08E1B4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359" y="4263052"/>
            <a:ext cx="3240088" cy="1724025"/>
          </a:xfrm>
          <a:prstGeom prst="rect">
            <a:avLst/>
          </a:prstGeom>
          <a:noFill/>
          <a:ln w="9525">
            <a:solidFill>
              <a:srgbClr val="1F497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D1647D85-700A-46EA-B975-3834D6620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555" y="4261465"/>
            <a:ext cx="3316287" cy="17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4261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rzut ekranu&#10;&#10;Opis wygenerowany automatycznie">
            <a:extLst>
              <a:ext uri="{FF2B5EF4-FFF2-40B4-BE49-F238E27FC236}">
                <a16:creationId xmlns:a16="http://schemas.microsoft.com/office/drawing/2014/main" id="{55D4DFE1-1EC0-4D66-8D33-63527D3F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D3348B-793B-41A5-833F-0B31247782B3}"/>
              </a:ext>
            </a:extLst>
          </p:cNvPr>
          <p:cNvSpPr/>
          <p:nvPr/>
        </p:nvSpPr>
        <p:spPr>
          <a:xfrm>
            <a:off x="710855" y="2512358"/>
            <a:ext cx="10831788" cy="1299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endParaRPr lang="pl-PL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2B93863B-8340-402E-9DB5-C098D67E81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735432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/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Zasady i warunki prawidłowego stosowania </a:t>
            </a:r>
            <a:b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środków ochrony roślin</a:t>
            </a:r>
            <a:endParaRPr lang="pl-PL" altLang="pl-PL" sz="33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3D597108-9A16-4525-88F5-5856AB5E1C10}"/>
              </a:ext>
            </a:extLst>
          </p:cNvPr>
          <p:cNvSpPr txBox="1">
            <a:spLocks/>
          </p:cNvSpPr>
          <p:nvPr/>
        </p:nvSpPr>
        <p:spPr>
          <a:xfrm>
            <a:off x="838200" y="2132856"/>
            <a:ext cx="10515600" cy="3499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FD9E36AB-5EA7-4002-A44B-362F530BBF65}"/>
              </a:ext>
            </a:extLst>
          </p:cNvPr>
          <p:cNvSpPr/>
          <p:nvPr/>
        </p:nvSpPr>
        <p:spPr>
          <a:xfrm>
            <a:off x="883131" y="2078394"/>
            <a:ext cx="1051559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Zapis ten obliguje rolnika do informowania o planowanych zabiegach zainteresowane osoby, które zwróciły się do niego z takim wnioskiem. Każdy </a:t>
            </a:r>
            <a:r>
              <a:rPr kumimoji="0" lang="pl-PL" altLang="pl-PL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właściciel pasieki ma więc prawo </a:t>
            </a:r>
            <a:r>
              <a:rPr kumimoji="0" lang="pl-PL" altLang="pl-PL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zwrócić się do okolicznych rolników stosujących środki ochrony roślin z prośbą o taką informację. </a:t>
            </a:r>
            <a:endParaRPr kumimoji="0" lang="pl-PL" altLang="pl-PL" sz="2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6" descr="D:\Moje dokumenty\2018\zdjęcia do prezentacji II\Pszczoła III.jpg">
            <a:extLst>
              <a:ext uri="{FF2B5EF4-FFF2-40B4-BE49-F238E27FC236}">
                <a16:creationId xmlns:a16="http://schemas.microsoft.com/office/drawing/2014/main" id="{4CAD9E66-6996-4293-831B-814C5573F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586" y="3967147"/>
            <a:ext cx="2005012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E58B970-FFD4-4DB0-9E98-FA3A8ACC9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654" y="3981662"/>
            <a:ext cx="4770438" cy="194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08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rzut ekranu&#10;&#10;Opis wygenerowany automatycznie">
            <a:extLst>
              <a:ext uri="{FF2B5EF4-FFF2-40B4-BE49-F238E27FC236}">
                <a16:creationId xmlns:a16="http://schemas.microsoft.com/office/drawing/2014/main" id="{55D4DFE1-1EC0-4D66-8D33-63527D3F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D3348B-793B-41A5-833F-0B31247782B3}"/>
              </a:ext>
            </a:extLst>
          </p:cNvPr>
          <p:cNvSpPr/>
          <p:nvPr/>
        </p:nvSpPr>
        <p:spPr>
          <a:xfrm>
            <a:off x="710855" y="2512358"/>
            <a:ext cx="10831788" cy="1299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endParaRPr lang="pl-PL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2B93863B-8340-402E-9DB5-C098D67E81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735432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/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Zasady i warunki prawidłowego stosowania </a:t>
            </a:r>
            <a:b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środków ochrony roślin</a:t>
            </a:r>
            <a:endParaRPr lang="pl-PL" altLang="pl-PL" sz="33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3D597108-9A16-4525-88F5-5856AB5E1C10}"/>
              </a:ext>
            </a:extLst>
          </p:cNvPr>
          <p:cNvSpPr txBox="1">
            <a:spLocks/>
          </p:cNvSpPr>
          <p:nvPr/>
        </p:nvSpPr>
        <p:spPr>
          <a:xfrm>
            <a:off x="838200" y="2132856"/>
            <a:ext cx="10515600" cy="3499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E09A03E1-E352-40CE-A994-CCE7BD5112D4}"/>
              </a:ext>
            </a:extLst>
          </p:cNvPr>
          <p:cNvSpPr/>
          <p:nvPr/>
        </p:nvSpPr>
        <p:spPr>
          <a:xfrm>
            <a:off x="1086678" y="2132856"/>
            <a:ext cx="99391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Osoby stosujące </a:t>
            </a:r>
            <a:r>
              <a:rPr kumimoji="0" lang="pl-PL" altLang="pl-PL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ś.o.r</a:t>
            </a:r>
            <a:r>
              <a:rPr kumimoji="0" lang="pl-PL" altLang="pl-PL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muszą posiadać odpowiednie szkolenia potwierdzone aktualnym</a:t>
            </a:r>
            <a:r>
              <a:rPr kumimoji="0" lang="pl-PL" altLang="pl-P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na czas wykonywania zabiegów, zaświadczeniem o ukończeniu szkolenia w zakresie stosowania środków ochrony roślin lub doradztwa dotyczącego środków ochrony roślin, lub integrowanej produkcji roślin, lub innego dokumentu potwierdzającego uprawnienia do stosowania pestycydów.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40668449-135E-48ED-B2F0-F5A8A42B0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952" y="4085100"/>
            <a:ext cx="414655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3158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rzut ekranu&#10;&#10;Opis wygenerowany automatycznie">
            <a:extLst>
              <a:ext uri="{FF2B5EF4-FFF2-40B4-BE49-F238E27FC236}">
                <a16:creationId xmlns:a16="http://schemas.microsoft.com/office/drawing/2014/main" id="{55D4DFE1-1EC0-4D66-8D33-63527D3F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D3348B-793B-41A5-833F-0B31247782B3}"/>
              </a:ext>
            </a:extLst>
          </p:cNvPr>
          <p:cNvSpPr/>
          <p:nvPr/>
        </p:nvSpPr>
        <p:spPr>
          <a:xfrm>
            <a:off x="710855" y="2512358"/>
            <a:ext cx="10831788" cy="1299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endParaRPr lang="pl-PL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2B93863B-8340-402E-9DB5-C098D67E81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735432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/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Zasady i warunki prawidłowego stosowania </a:t>
            </a:r>
            <a:b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środków ochrony roślin</a:t>
            </a:r>
            <a:endParaRPr lang="pl-PL" altLang="pl-PL" sz="33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3D597108-9A16-4525-88F5-5856AB5E1C10}"/>
              </a:ext>
            </a:extLst>
          </p:cNvPr>
          <p:cNvSpPr txBox="1">
            <a:spLocks/>
          </p:cNvSpPr>
          <p:nvPr/>
        </p:nvSpPr>
        <p:spPr>
          <a:xfrm>
            <a:off x="838200" y="2132856"/>
            <a:ext cx="10515600" cy="3499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6500CBE7-F8A2-4E77-9587-3E9603BAA03E}"/>
              </a:ext>
            </a:extLst>
          </p:cNvPr>
          <p:cNvSpPr/>
          <p:nvPr/>
        </p:nvSpPr>
        <p:spPr>
          <a:xfrm>
            <a:off x="805276" y="2060994"/>
            <a:ext cx="10642945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Art. 41 </a:t>
            </a:r>
            <a:r>
              <a:rPr kumimoji="0" lang="pl-PL" altLang="pl-PL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ustawy o środkach ochrony roślin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Zabieg z zastosowaniem środków ochrony roślin przeznaczonych dla użytkowników profesjonalnych może być wykonywany przez osoby, które: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1) ukończyły szkolenie w zakresie stosowania środków ochrony </a:t>
            </a:r>
            <a:br>
              <a:rPr kumimoji="0" lang="pl-PL" altLang="pl-PL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altLang="pl-PL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roślin w Rzeczpospolitej Polskiej potwierdzone    </a:t>
            </a:r>
            <a:br>
              <a:rPr kumimoji="0" lang="pl-PL" altLang="pl-PL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altLang="pl-PL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zaświadczeniem o ukończeniu tego szkolenia, lub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2) ukończyły szkolenie w zakresie doradztwa dotyczącego </a:t>
            </a:r>
            <a:br>
              <a:rPr kumimoji="0" lang="pl-PL" altLang="pl-PL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altLang="pl-PL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środków ochrony roślin, lub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3) ukończyły szkolenie w zakresie integrowanej produkcji roślin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Uprawnienia</a:t>
            </a:r>
            <a:r>
              <a:rPr kumimoji="0" lang="pl-PL" altLang="pl-PL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l-PL" altLang="pl-PL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uzyskane na podstawie ww. szkoleń ważne są przez okres 5 lat. </a:t>
            </a:r>
          </a:p>
        </p:txBody>
      </p:sp>
    </p:spTree>
    <p:extLst>
      <p:ext uri="{BB962C8B-B14F-4D97-AF65-F5344CB8AC3E}">
        <p14:creationId xmlns:p14="http://schemas.microsoft.com/office/powerpoint/2010/main" val="7628385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rzut ekranu&#10;&#10;Opis wygenerowany automatycznie">
            <a:extLst>
              <a:ext uri="{FF2B5EF4-FFF2-40B4-BE49-F238E27FC236}">
                <a16:creationId xmlns:a16="http://schemas.microsoft.com/office/drawing/2014/main" id="{55D4DFE1-1EC0-4D66-8D33-63527D3F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D3348B-793B-41A5-833F-0B31247782B3}"/>
              </a:ext>
            </a:extLst>
          </p:cNvPr>
          <p:cNvSpPr/>
          <p:nvPr/>
        </p:nvSpPr>
        <p:spPr>
          <a:xfrm>
            <a:off x="710855" y="2512358"/>
            <a:ext cx="10831788" cy="1299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endParaRPr lang="pl-PL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2B93863B-8340-402E-9DB5-C098D67E81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735432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/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Zasady i warunki prawidłowego stosowania </a:t>
            </a:r>
            <a:b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środków ochrony roślin</a:t>
            </a:r>
            <a:endParaRPr lang="pl-PL" altLang="pl-PL" sz="33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3D597108-9A16-4525-88F5-5856AB5E1C10}"/>
              </a:ext>
            </a:extLst>
          </p:cNvPr>
          <p:cNvSpPr txBox="1">
            <a:spLocks/>
          </p:cNvSpPr>
          <p:nvPr/>
        </p:nvSpPr>
        <p:spPr>
          <a:xfrm>
            <a:off x="838200" y="2132856"/>
            <a:ext cx="10515600" cy="3499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BF352E57-E86F-48C5-A5CF-1EF9CDFE8ACA}"/>
              </a:ext>
            </a:extLst>
          </p:cNvPr>
          <p:cNvSpPr/>
          <p:nvPr/>
        </p:nvSpPr>
        <p:spPr>
          <a:xfrm>
            <a:off x="967409" y="2038638"/>
            <a:ext cx="1038639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Ważnym elementem, przy stosowaniu środków ochrony roślin jest sprzęt do ich aplikacji. </a:t>
            </a:r>
            <a:r>
              <a:rPr kumimoji="0" lang="pl-PL" altLang="pl-PL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Sprzęt musi być sprawny technicznie oraz skalibrowany</a:t>
            </a:r>
            <a:r>
              <a:rPr kumimoji="0" lang="pl-PL" altLang="pl-PL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Sprawność techniczna potwierdzana jest protokołem z przeprowadzonego badania oraz znakiem kontrolnym przez jednostki prowadzące takie badanie. </a:t>
            </a:r>
            <a:endParaRPr kumimoji="0" lang="pl-PL" altLang="pl-PL" sz="2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C4DCA46-2149-461B-BE53-E8FFFCEBA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25" y="3936701"/>
            <a:ext cx="3889375" cy="196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 descr="X:\_\BORIT\7.Folder roboczy dla BORiT\2016 rok\Sprawozdanie 2015 wer ost\7.jpg">
            <a:extLst>
              <a:ext uri="{FF2B5EF4-FFF2-40B4-BE49-F238E27FC236}">
                <a16:creationId xmlns:a16="http://schemas.microsoft.com/office/drawing/2014/main" id="{5DBB86EC-5F9D-40A0-A268-7455590BC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611" y="3980358"/>
            <a:ext cx="143510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31838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rzut ekranu&#10;&#10;Opis wygenerowany automatycznie">
            <a:extLst>
              <a:ext uri="{FF2B5EF4-FFF2-40B4-BE49-F238E27FC236}">
                <a16:creationId xmlns:a16="http://schemas.microsoft.com/office/drawing/2014/main" id="{55D4DFE1-1EC0-4D66-8D33-63527D3F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D3348B-793B-41A5-833F-0B31247782B3}"/>
              </a:ext>
            </a:extLst>
          </p:cNvPr>
          <p:cNvSpPr/>
          <p:nvPr/>
        </p:nvSpPr>
        <p:spPr>
          <a:xfrm>
            <a:off x="710855" y="2512358"/>
            <a:ext cx="10831788" cy="1299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endParaRPr lang="pl-PL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2B93863B-8340-402E-9DB5-C098D67E81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735432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/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Zasady i warunki prawidłowego stosowania </a:t>
            </a:r>
            <a:b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środków ochrony roślin</a:t>
            </a:r>
            <a:endParaRPr lang="pl-PL" altLang="pl-PL" sz="33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3D597108-9A16-4525-88F5-5856AB5E1C10}"/>
              </a:ext>
            </a:extLst>
          </p:cNvPr>
          <p:cNvSpPr txBox="1">
            <a:spLocks/>
          </p:cNvSpPr>
          <p:nvPr/>
        </p:nvSpPr>
        <p:spPr>
          <a:xfrm>
            <a:off x="838200" y="2132856"/>
            <a:ext cx="10515600" cy="3499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A311F280-A325-486C-9A7D-C346E4C37760}"/>
              </a:ext>
            </a:extLst>
          </p:cNvPr>
          <p:cNvSpPr/>
          <p:nvPr/>
        </p:nvSpPr>
        <p:spPr>
          <a:xfrm>
            <a:off x="1062038" y="2027800"/>
            <a:ext cx="10291762" cy="363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Rozporządzenie Ministra Rolnictwa i Rozwoju Wsi z dnia 18 grudnia 2013 r. </a:t>
            </a:r>
            <a:br>
              <a:rPr kumimoji="0" lang="pl-PL" altLang="pl-PL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altLang="pl-PL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 sprawie wymagań dotyczących sprawności technicznej sprzętu przeznaczonego do stosowania środków ochrony roślin </a:t>
            </a:r>
            <a:endParaRPr kumimoji="0" lang="pl-PL" sz="2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§ 2. Badaniom w celu potwierdzenia sprawności technicznej poddaje się będący </a:t>
            </a:r>
            <a:b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</a:b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w użytkowaniu następujący sprzęt naziemny:</a:t>
            </a:r>
          </a:p>
          <a:p>
            <a:pPr marL="342900" marR="0" lvl="0" indent="-3429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 opryskiwacze ciągnikowe i samobieżne polowe lub sadownicze</a:t>
            </a:r>
          </a:p>
          <a:p>
            <a:pPr marL="342900" marR="0" lvl="0" indent="-342900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Opryskiwacze ręczne i plecakowe, którego pojemność zbiornika przekracza </a:t>
            </a:r>
            <a:b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</a:b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30 litrów, zwany dalej pozostałym sprzętem do stosowania środków ochrony roślin </a:t>
            </a:r>
            <a:endParaRPr kumimoji="0" lang="pl-PL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169363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rzut ekranu&#10;&#10;Opis wygenerowany automatycznie">
            <a:extLst>
              <a:ext uri="{FF2B5EF4-FFF2-40B4-BE49-F238E27FC236}">
                <a16:creationId xmlns:a16="http://schemas.microsoft.com/office/drawing/2014/main" id="{55D4DFE1-1EC0-4D66-8D33-63527D3F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0"/>
            <a:ext cx="12192000" cy="6858000"/>
          </a:xfr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D3348B-793B-41A5-833F-0B31247782B3}"/>
              </a:ext>
            </a:extLst>
          </p:cNvPr>
          <p:cNvSpPr/>
          <p:nvPr/>
        </p:nvSpPr>
        <p:spPr>
          <a:xfrm>
            <a:off x="710855" y="2512358"/>
            <a:ext cx="10831788" cy="1299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endParaRPr lang="pl-PL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2B93863B-8340-402E-9DB5-C098D67E81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735432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/>
            <a:r>
              <a:rPr lang="pl-PL" alt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Zasady i warunki prawidłowego stosowania </a:t>
            </a:r>
            <a:br>
              <a:rPr lang="pl-PL" alt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środków ochrony roślin</a:t>
            </a:r>
            <a:endParaRPr lang="pl-PL" altLang="pl-PL" sz="36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3D597108-9A16-4525-88F5-5856AB5E1C10}"/>
              </a:ext>
            </a:extLst>
          </p:cNvPr>
          <p:cNvSpPr txBox="1">
            <a:spLocks/>
          </p:cNvSpPr>
          <p:nvPr/>
        </p:nvSpPr>
        <p:spPr>
          <a:xfrm>
            <a:off x="957470" y="2252126"/>
            <a:ext cx="11353800" cy="3499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  <a:defRPr/>
            </a:pPr>
            <a:r>
              <a:rPr lang="pl-PL" dirty="0">
                <a:latin typeface="Times New Roman"/>
                <a:cs typeface="Times New Roman"/>
              </a:rPr>
              <a:t>§ 4. Badania w celu potwierdzenia sprawności technicznej sprzętu przeznaczonego </a:t>
            </a:r>
            <a:br>
              <a:rPr lang="pl-PL" dirty="0">
                <a:latin typeface="Times New Roman"/>
                <a:cs typeface="Times New Roman"/>
              </a:rPr>
            </a:br>
            <a:r>
              <a:rPr lang="pl-PL" dirty="0">
                <a:latin typeface="Times New Roman"/>
                <a:cs typeface="Times New Roman"/>
              </a:rPr>
              <a:t>do stosowania środków ochrony roślin:</a:t>
            </a:r>
          </a:p>
          <a:p>
            <a:pPr marL="457200" indent="-457200">
              <a:spcAft>
                <a:spcPts val="1200"/>
              </a:spcAft>
              <a:buFont typeface="Arial" charset="0"/>
              <a:buAutoNum type="alphaLcParenR"/>
              <a:defRPr/>
            </a:pPr>
            <a:r>
              <a:rPr lang="pl-PL" dirty="0">
                <a:latin typeface="Times New Roman"/>
                <a:cs typeface="Times New Roman"/>
              </a:rPr>
              <a:t>przeprowadza się w odstępach czasu </a:t>
            </a:r>
            <a:r>
              <a:rPr lang="pl-PL" b="1" dirty="0">
                <a:latin typeface="Times New Roman"/>
                <a:cs typeface="Times New Roman"/>
              </a:rPr>
              <a:t>nie dłuższych niż 3 lata   </a:t>
            </a:r>
            <a:br>
              <a:rPr lang="pl-PL" b="1" dirty="0">
                <a:latin typeface="Times New Roman"/>
                <a:cs typeface="Times New Roman"/>
              </a:rPr>
            </a:br>
            <a:r>
              <a:rPr lang="pl-PL" dirty="0">
                <a:latin typeface="Times New Roman"/>
                <a:cs typeface="Times New Roman"/>
              </a:rPr>
              <a:t>(opryskiwacze ciągnikowe i samobieżne polowe i sadownicze)</a:t>
            </a:r>
          </a:p>
          <a:p>
            <a:pPr marL="457200" indent="-457200">
              <a:spcAft>
                <a:spcPts val="600"/>
              </a:spcAft>
              <a:buFont typeface="Arial" charset="0"/>
              <a:buAutoNum type="alphaLcParenR"/>
              <a:defRPr/>
            </a:pPr>
            <a:r>
              <a:rPr lang="pl-PL" dirty="0">
                <a:latin typeface="Times New Roman"/>
                <a:cs typeface="Times New Roman"/>
              </a:rPr>
              <a:t>przeprowadza się w odstępach czasu </a:t>
            </a:r>
            <a:r>
              <a:rPr lang="pl-PL" b="1" dirty="0">
                <a:latin typeface="Times New Roman"/>
                <a:cs typeface="Times New Roman"/>
              </a:rPr>
              <a:t>nie dłuższych niż 5 lat </a:t>
            </a:r>
          </a:p>
          <a:p>
            <a:pPr>
              <a:spcAft>
                <a:spcPts val="2400"/>
              </a:spcAft>
              <a:defRPr/>
            </a:pPr>
            <a:r>
              <a:rPr lang="pl-PL" dirty="0">
                <a:latin typeface="Times New Roman"/>
                <a:cs typeface="Times New Roman"/>
              </a:rPr>
              <a:t>     (opryskiwacze ręczne i plecakowe, którego pojemność </a:t>
            </a:r>
            <a:br>
              <a:rPr lang="pl-PL" dirty="0">
                <a:latin typeface="Times New Roman"/>
                <a:cs typeface="Times New Roman"/>
              </a:rPr>
            </a:br>
            <a:r>
              <a:rPr lang="pl-PL" dirty="0">
                <a:latin typeface="Times New Roman"/>
                <a:cs typeface="Times New Roman"/>
              </a:rPr>
              <a:t>      przekracza 30 litrów) </a:t>
            </a:r>
          </a:p>
          <a:p>
            <a:pPr>
              <a:defRPr/>
            </a:pPr>
            <a:r>
              <a:rPr lang="pl-PL" dirty="0">
                <a:latin typeface="Times New Roman"/>
                <a:cs typeface="Times New Roman"/>
              </a:rPr>
              <a:t>- Przy czym </a:t>
            </a:r>
            <a:r>
              <a:rPr lang="pl-PL" b="1" dirty="0">
                <a:latin typeface="Times New Roman"/>
                <a:cs typeface="Times New Roman"/>
              </a:rPr>
              <a:t>pierwsze badanie sprzętu </a:t>
            </a:r>
            <a:r>
              <a:rPr lang="pl-PL" dirty="0">
                <a:latin typeface="Times New Roman"/>
                <a:cs typeface="Times New Roman"/>
              </a:rPr>
              <a:t>przeprowadza się </a:t>
            </a:r>
            <a:r>
              <a:rPr lang="pl-PL" b="1" dirty="0">
                <a:latin typeface="Times New Roman"/>
                <a:cs typeface="Times New Roman"/>
              </a:rPr>
              <a:t>nie </a:t>
            </a:r>
            <a:br>
              <a:rPr lang="pl-PL" b="1" dirty="0">
                <a:latin typeface="Times New Roman"/>
                <a:cs typeface="Times New Roman"/>
              </a:rPr>
            </a:br>
            <a:r>
              <a:rPr lang="pl-PL" b="1" dirty="0">
                <a:latin typeface="Times New Roman"/>
                <a:cs typeface="Times New Roman"/>
              </a:rPr>
              <a:t>   później niż po upływie 5 </a:t>
            </a:r>
            <a:r>
              <a:rPr lang="pl-PL" dirty="0">
                <a:latin typeface="Times New Roman"/>
                <a:cs typeface="Times New Roman"/>
              </a:rPr>
              <a:t>lat od dnia jego nabycia. </a:t>
            </a:r>
          </a:p>
        </p:txBody>
      </p:sp>
    </p:spTree>
    <p:extLst>
      <p:ext uri="{BB962C8B-B14F-4D97-AF65-F5344CB8AC3E}">
        <p14:creationId xmlns:p14="http://schemas.microsoft.com/office/powerpoint/2010/main" val="3015267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rzut ekranu&#10;&#10;Opis wygenerowany automatycznie">
            <a:extLst>
              <a:ext uri="{FF2B5EF4-FFF2-40B4-BE49-F238E27FC236}">
                <a16:creationId xmlns:a16="http://schemas.microsoft.com/office/drawing/2014/main" id="{55D4DFE1-1EC0-4D66-8D33-63527D3F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D3348B-793B-41A5-833F-0B31247782B3}"/>
              </a:ext>
            </a:extLst>
          </p:cNvPr>
          <p:cNvSpPr/>
          <p:nvPr/>
        </p:nvSpPr>
        <p:spPr>
          <a:xfrm>
            <a:off x="710855" y="2512358"/>
            <a:ext cx="10831788" cy="1299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endParaRPr lang="pl-PL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2B93863B-8340-402E-9DB5-C098D67E81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602912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/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Zasady i warunki prawidłowego stosowania </a:t>
            </a:r>
            <a:b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środków ochrony roślin</a:t>
            </a:r>
            <a:endParaRPr lang="pl-PL" altLang="pl-PL" sz="33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3D597108-9A16-4525-88F5-5856AB5E1C10}"/>
              </a:ext>
            </a:extLst>
          </p:cNvPr>
          <p:cNvSpPr txBox="1">
            <a:spLocks/>
          </p:cNvSpPr>
          <p:nvPr/>
        </p:nvSpPr>
        <p:spPr>
          <a:xfrm>
            <a:off x="410817" y="1406111"/>
            <a:ext cx="11370366" cy="3299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pl-PL" altLang="pl-P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Dokumentacja dotycząca stosowanych środków ochrony roślin </a:t>
            </a:r>
            <a:endParaRPr lang="pl-PL" alt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altLang="pl-PL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Osoba profesjonalna stosująca </a:t>
            </a:r>
            <a:r>
              <a:rPr lang="pl-PL" altLang="pl-PL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ś.o.r</a:t>
            </a:r>
            <a:r>
              <a:rPr lang="pl-PL" altLang="pl-PL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powinna prowadzić dokumentację</a:t>
            </a:r>
            <a:r>
              <a:rPr lang="pl-PL" altLang="pl-PL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dotyczącą zabiegów wykonanych tymi środkami. </a:t>
            </a:r>
          </a:p>
          <a:p>
            <a:pPr algn="just">
              <a:spcAft>
                <a:spcPts val="600"/>
              </a:spcAft>
            </a:pPr>
            <a:r>
              <a:rPr lang="pl-PL" altLang="pl-PL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Dokumentacja ta ma zawierać m.in. </a:t>
            </a:r>
            <a:r>
              <a:rPr lang="pl-PL" altLang="pl-PL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nazwę środka ochrony roślin</a:t>
            </a:r>
            <a:r>
              <a:rPr lang="pl-PL" altLang="pl-PL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altLang="pl-PL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czas zastosowania </a:t>
            </a:r>
            <a:br>
              <a:rPr lang="pl-PL" altLang="pl-PL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zastosowaną dawkę, obszar i rodzaj uprawy,</a:t>
            </a:r>
            <a:r>
              <a:rPr lang="pl-PL" altLang="pl-PL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których zastosowano środek ochrony roślin oraz sposób realizacji wymagań integrowanej ochrony roślin poprzez </a:t>
            </a:r>
            <a:r>
              <a:rPr lang="pl-PL" altLang="pl-PL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podanie co najmniej przyczyny wykonania zabiegu</a:t>
            </a:r>
            <a:r>
              <a:rPr lang="pl-PL" altLang="pl-PL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środkiem ochrony roślin</a:t>
            </a:r>
            <a:r>
              <a:rPr lang="pl-PL" altLang="pl-PL" sz="2100" dirty="0"/>
              <a:t>.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78BF9D65-420E-4C24-8102-443F0ED390B7}"/>
              </a:ext>
            </a:extLst>
          </p:cNvPr>
          <p:cNvGraphicFramePr>
            <a:graphicFrameLocks noGrp="1"/>
          </p:cNvGraphicFramePr>
          <p:nvPr/>
        </p:nvGraphicFramePr>
        <p:xfrm>
          <a:off x="2544418" y="4164593"/>
          <a:ext cx="7699515" cy="2613370"/>
        </p:xfrm>
        <a:graphic>
          <a:graphicData uri="http://schemas.openxmlformats.org/drawingml/2006/table">
            <a:tbl>
              <a:tblPr/>
              <a:tblGrid>
                <a:gridCol w="374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95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19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16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6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07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281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3281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7711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1288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264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111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189827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Lp.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anchor="ctr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Termin wykonania zabiegu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anchor="ctr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Nazwa uprawianej/przechowywanej rośliny (odmiana)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anchor="ctr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Powierzchnia uprawy/magazynu w gospodarstwie [ha]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anchor="ctr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Wielkość powierzchni/jednostka masy ziarna, na której wykonano zabieg [ha]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anchor="ctr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Numer pola/pomieszczenia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anchor="ctr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Zastosowany środek ochrony roślin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anchor="ctr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Przyczyna zastosowania środka ochrony roślin z podaniem nazwy choroby, szkodnika lub chwastu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anchor="ctr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Uwagi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anchor="ctr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767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Nazwa handlowa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anchor="ctr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Nazwa substancji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czynnej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anchor="ctr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Dawka [l/ha]/[l/m]/[l/m</a:t>
                      </a:r>
                      <a:r>
                        <a:rPr kumimoji="0" lang="cs-CZ" altLang="pl-PL" sz="7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cs-CZ" altLang="pl-PL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]/[l/t];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[kg/ha]/[kg/m]/[kg/m</a:t>
                      </a:r>
                      <a:r>
                        <a:rPr kumimoji="0" lang="cs-CZ" altLang="pl-PL" sz="7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cs-CZ" altLang="pl-PL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]/[kg/t] lub stężenie [%]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anchor="ctr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Faza rozwojowa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uprawianej rośliny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anchor="ctr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Warunki pogodowe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podczas zabiegu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anchor="ctr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Skuteczność zabiegu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anchor="ctr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286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1.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286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2.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286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3.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pl-PL" altLang="pl-PL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pl-PL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pl-PL" altLang="pl-PL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0936" marR="62512" marT="0" marB="0" horzOverflow="overflow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59783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rzut ekranu&#10;&#10;Opis wygenerowany automatycznie">
            <a:extLst>
              <a:ext uri="{FF2B5EF4-FFF2-40B4-BE49-F238E27FC236}">
                <a16:creationId xmlns:a16="http://schemas.microsoft.com/office/drawing/2014/main" id="{55D4DFE1-1EC0-4D66-8D33-63527D3F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D3348B-793B-41A5-833F-0B31247782B3}"/>
              </a:ext>
            </a:extLst>
          </p:cNvPr>
          <p:cNvSpPr/>
          <p:nvPr/>
        </p:nvSpPr>
        <p:spPr>
          <a:xfrm>
            <a:off x="710855" y="2512358"/>
            <a:ext cx="10831788" cy="1299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endParaRPr lang="pl-PL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2B93863B-8340-402E-9DB5-C098D67E81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10855" y="1132679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/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Zasady i warunki prawidłowego stosowania </a:t>
            </a:r>
            <a:b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środków ochrony roślin</a:t>
            </a:r>
            <a:endParaRPr lang="pl-PL" altLang="pl-PL" sz="33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3D597108-9A16-4525-88F5-5856AB5E1C10}"/>
              </a:ext>
            </a:extLst>
          </p:cNvPr>
          <p:cNvSpPr txBox="1">
            <a:spLocks/>
          </p:cNvSpPr>
          <p:nvPr/>
        </p:nvSpPr>
        <p:spPr>
          <a:xfrm>
            <a:off x="410817" y="1406111"/>
            <a:ext cx="11370366" cy="3299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endParaRPr lang="pl-PL" altLang="pl-PL" sz="2100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5F338240-D659-4CF9-B3A6-3004FEC89606}"/>
              </a:ext>
            </a:extLst>
          </p:cNvPr>
          <p:cNvSpPr/>
          <p:nvPr/>
        </p:nvSpPr>
        <p:spPr>
          <a:xfrm>
            <a:off x="1239078" y="2620592"/>
            <a:ext cx="9713843" cy="2382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pl-PL" altLang="pl-PL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Art. 37 </a:t>
            </a:r>
            <a:r>
              <a:rPr lang="pl-PL" altLang="pl-PL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ustawy o środkach ochrony roślin</a:t>
            </a:r>
          </a:p>
          <a:p>
            <a:pPr marL="342900" lvl="0" indent="-342900" algn="just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-"/>
              <a:defRPr/>
            </a:pPr>
            <a:r>
              <a:rPr lang="pl-PL" altLang="pl-PL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Posiadacz gruntów lub obiektów, w których są wykonywane zabiegi </a:t>
            </a:r>
            <a:br>
              <a:rPr lang="pl-PL" altLang="pl-PL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zastosowaniem środków ochrony roślin przez użytkownika profesjonalnego, jest obowiązany do   przechowywania przez okres 3 lat dokumentacji dotyczącej stosowanych środków ochrony roślin stosowanych na tych gruntach lub obiektach.     </a:t>
            </a:r>
            <a:endParaRPr lang="pl-PL" altLang="pl-PL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7328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rzut ekranu&#10;&#10;Opis wygenerowany automatycznie">
            <a:extLst>
              <a:ext uri="{FF2B5EF4-FFF2-40B4-BE49-F238E27FC236}">
                <a16:creationId xmlns:a16="http://schemas.microsoft.com/office/drawing/2014/main" id="{55D4DFE1-1EC0-4D66-8D33-63527D3F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47"/>
            <a:ext cx="12192000" cy="6858000"/>
          </a:xfr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D3348B-793B-41A5-833F-0B31247782B3}"/>
              </a:ext>
            </a:extLst>
          </p:cNvPr>
          <p:cNvSpPr/>
          <p:nvPr/>
        </p:nvSpPr>
        <p:spPr>
          <a:xfrm>
            <a:off x="710855" y="2512358"/>
            <a:ext cx="10831788" cy="1299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endParaRPr lang="pl-PL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2B93863B-8340-402E-9DB5-C098D67E81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874896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/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Działania edukacyjne WIORiN w Lublinie</a:t>
            </a:r>
            <a:endParaRPr lang="pl-PL" altLang="pl-PL" sz="33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3D597108-9A16-4525-88F5-5856AB5E1C10}"/>
              </a:ext>
            </a:extLst>
          </p:cNvPr>
          <p:cNvSpPr txBox="1">
            <a:spLocks/>
          </p:cNvSpPr>
          <p:nvPr/>
        </p:nvSpPr>
        <p:spPr>
          <a:xfrm>
            <a:off x="410817" y="1406111"/>
            <a:ext cx="11370366" cy="3299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endParaRPr lang="pl-PL" altLang="pl-PL" sz="2100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C443706C-7580-42A4-9907-49607F5717F8}"/>
              </a:ext>
            </a:extLst>
          </p:cNvPr>
          <p:cNvSpPr/>
          <p:nvPr/>
        </p:nvSpPr>
        <p:spPr>
          <a:xfrm>
            <a:off x="1152939" y="2484899"/>
            <a:ext cx="1020086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Państwowa Inspekcja Ochrony Roślin i Nasiennictwa oprócz działań kontrolnych, informuje i poucza producentów rolnych stosujących środki ochrony roślin o możliwości wystąpienia ich negatywnego oddziaływania na pszczoły.</a:t>
            </a:r>
          </a:p>
        </p:txBody>
      </p:sp>
    </p:spTree>
    <p:extLst>
      <p:ext uri="{BB962C8B-B14F-4D97-AF65-F5344CB8AC3E}">
        <p14:creationId xmlns:p14="http://schemas.microsoft.com/office/powerpoint/2010/main" val="849073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rzut ekranu&#10;&#10;Opis wygenerowany automatycznie">
            <a:extLst>
              <a:ext uri="{FF2B5EF4-FFF2-40B4-BE49-F238E27FC236}">
                <a16:creationId xmlns:a16="http://schemas.microsoft.com/office/drawing/2014/main" id="{55D4DFE1-1EC0-4D66-8D33-63527D3F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D3348B-793B-41A5-833F-0B31247782B3}"/>
              </a:ext>
            </a:extLst>
          </p:cNvPr>
          <p:cNvSpPr/>
          <p:nvPr/>
        </p:nvSpPr>
        <p:spPr>
          <a:xfrm>
            <a:off x="649357" y="2518551"/>
            <a:ext cx="10831788" cy="1299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endParaRPr lang="pl-PL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2B93863B-8340-402E-9DB5-C098D67E81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576408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/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Struktura organizacyjna WIORiN w Lublinie </a:t>
            </a:r>
            <a:b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tle </a:t>
            </a:r>
            <a:r>
              <a:rPr lang="pl-PL" altLang="pl-PL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PIORiN</a:t>
            </a:r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altLang="pl-PL" sz="33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3D597108-9A16-4525-88F5-5856AB5E1C10}"/>
              </a:ext>
            </a:extLst>
          </p:cNvPr>
          <p:cNvSpPr txBox="1">
            <a:spLocks/>
          </p:cNvSpPr>
          <p:nvPr/>
        </p:nvSpPr>
        <p:spPr>
          <a:xfrm>
            <a:off x="838200" y="2132856"/>
            <a:ext cx="10515600" cy="3499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CA9CB66A-DA12-42F2-B48F-4D91E2846356}"/>
              </a:ext>
            </a:extLst>
          </p:cNvPr>
          <p:cNvSpPr/>
          <p:nvPr/>
        </p:nvSpPr>
        <p:spPr>
          <a:xfrm>
            <a:off x="432421" y="1649394"/>
            <a:ext cx="424815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l-PL" b="1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PAŃSTWOWA INSPEKCJA OCHRONY ROŚLIN I NASIENNICTWA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A7FDCA3D-1367-4923-A732-45FB965978CD}"/>
              </a:ext>
            </a:extLst>
          </p:cNvPr>
          <p:cNvSpPr/>
          <p:nvPr/>
        </p:nvSpPr>
        <p:spPr>
          <a:xfrm>
            <a:off x="5961960" y="16493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pl-PL" altLang="pl-PL" b="1" dirty="0"/>
              <a:t>WOJEWÓDZKI INSPEKTORAT </a:t>
            </a:r>
            <a:br>
              <a:rPr lang="pl-PL" altLang="pl-PL" b="1" dirty="0"/>
            </a:br>
            <a:r>
              <a:rPr lang="pl-PL" altLang="pl-PL" b="1" dirty="0"/>
              <a:t>OCHRONY ROŚLIN I NASIENNICTWA W LUBLINIE  </a:t>
            </a:r>
          </a:p>
        </p:txBody>
      </p:sp>
      <p:pic>
        <p:nvPicPr>
          <p:cNvPr id="9" name="Picture 2" descr="https://piorin.gov.pl/sygn/graf/mapa16.gif">
            <a:extLst>
              <a:ext uri="{FF2B5EF4-FFF2-40B4-BE49-F238E27FC236}">
                <a16:creationId xmlns:a16="http://schemas.microsoft.com/office/drawing/2014/main" id="{48ECE7F0-485F-4F63-A9AE-C29EBE854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71" y="2293948"/>
            <a:ext cx="38100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https://piorin.gov.pl/sygn/graf/LU.gif">
            <a:extLst>
              <a:ext uri="{FF2B5EF4-FFF2-40B4-BE49-F238E27FC236}">
                <a16:creationId xmlns:a16="http://schemas.microsoft.com/office/drawing/2014/main" id="{53BFB42F-0994-4A05-8174-4D356413A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960" y="2222511"/>
            <a:ext cx="3810000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93818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rzut ekranu&#10;&#10;Opis wygenerowany automatycznie">
            <a:extLst>
              <a:ext uri="{FF2B5EF4-FFF2-40B4-BE49-F238E27FC236}">
                <a16:creationId xmlns:a16="http://schemas.microsoft.com/office/drawing/2014/main" id="{55D4DFE1-1EC0-4D66-8D33-63527D3F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47"/>
            <a:ext cx="12192000" cy="6858000"/>
          </a:xfr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D3348B-793B-41A5-833F-0B31247782B3}"/>
              </a:ext>
            </a:extLst>
          </p:cNvPr>
          <p:cNvSpPr/>
          <p:nvPr/>
        </p:nvSpPr>
        <p:spPr>
          <a:xfrm>
            <a:off x="710855" y="2512358"/>
            <a:ext cx="10831788" cy="1299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endParaRPr lang="pl-PL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2B93863B-8340-402E-9DB5-C098D67E81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78126" y="1143898"/>
            <a:ext cx="4939749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/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Działania edukacyjne WIORiN w Lublinie</a:t>
            </a:r>
            <a:endParaRPr lang="pl-PL" altLang="pl-PL" sz="33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3D597108-9A16-4525-88F5-5856AB5E1C10}"/>
              </a:ext>
            </a:extLst>
          </p:cNvPr>
          <p:cNvSpPr txBox="1">
            <a:spLocks/>
          </p:cNvSpPr>
          <p:nvPr/>
        </p:nvSpPr>
        <p:spPr>
          <a:xfrm>
            <a:off x="410817" y="1406111"/>
            <a:ext cx="11370366" cy="3299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endParaRPr lang="pl-PL" altLang="pl-PL" sz="2100" dirty="0"/>
          </a:p>
        </p:txBody>
      </p:sp>
      <p:pic>
        <p:nvPicPr>
          <p:cNvPr id="8" name="Obraz 3">
            <a:extLst>
              <a:ext uri="{FF2B5EF4-FFF2-40B4-BE49-F238E27FC236}">
                <a16:creationId xmlns:a16="http://schemas.microsoft.com/office/drawing/2014/main" id="{7CA76CE2-1D82-4EC4-9718-603F8F9EB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80646"/>
            <a:ext cx="4321175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98411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rzut ekranu&#10;&#10;Opis wygenerowany automatycznie">
            <a:extLst>
              <a:ext uri="{FF2B5EF4-FFF2-40B4-BE49-F238E27FC236}">
                <a16:creationId xmlns:a16="http://schemas.microsoft.com/office/drawing/2014/main" id="{55D4DFE1-1EC0-4D66-8D33-63527D3F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47"/>
            <a:ext cx="12192000" cy="6858000"/>
          </a:xfr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D3348B-793B-41A5-833F-0B31247782B3}"/>
              </a:ext>
            </a:extLst>
          </p:cNvPr>
          <p:cNvSpPr/>
          <p:nvPr/>
        </p:nvSpPr>
        <p:spPr>
          <a:xfrm>
            <a:off x="710855" y="2512358"/>
            <a:ext cx="10831788" cy="1299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endParaRPr lang="pl-PL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2B93863B-8340-402E-9DB5-C098D67E81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874896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/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Działania edukacyjne WIORiN w Lublinie</a:t>
            </a:r>
            <a:endParaRPr lang="pl-PL" altLang="pl-PL" sz="33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3D597108-9A16-4525-88F5-5856AB5E1C10}"/>
              </a:ext>
            </a:extLst>
          </p:cNvPr>
          <p:cNvSpPr txBox="1">
            <a:spLocks/>
          </p:cNvSpPr>
          <p:nvPr/>
        </p:nvSpPr>
        <p:spPr>
          <a:xfrm>
            <a:off x="410817" y="1406111"/>
            <a:ext cx="11370366" cy="3299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endParaRPr lang="pl-PL" altLang="pl-PL" sz="2100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C443706C-7580-42A4-9907-49607F5717F8}"/>
              </a:ext>
            </a:extLst>
          </p:cNvPr>
          <p:cNvSpPr/>
          <p:nvPr/>
        </p:nvSpPr>
        <p:spPr>
          <a:xfrm>
            <a:off x="995569" y="1995806"/>
            <a:ext cx="1020086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Państwowa Inspekcja Ochrony Roślin i Nasiennictwa oprócz działań kontrolnych, informuje i poucza producentów rolnych stosujących środki ochrony roślin o możliwości wystąpienia ich negatywnego oddziaływania na pszczoły.</a:t>
            </a:r>
          </a:p>
        </p:txBody>
      </p:sp>
    </p:spTree>
    <p:extLst>
      <p:ext uri="{BB962C8B-B14F-4D97-AF65-F5344CB8AC3E}">
        <p14:creationId xmlns:p14="http://schemas.microsoft.com/office/powerpoint/2010/main" val="2027654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rzut ekranu&#10;&#10;Opis wygenerowany automatycznie">
            <a:extLst>
              <a:ext uri="{FF2B5EF4-FFF2-40B4-BE49-F238E27FC236}">
                <a16:creationId xmlns:a16="http://schemas.microsoft.com/office/drawing/2014/main" id="{55D4DFE1-1EC0-4D66-8D33-63527D3F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47"/>
            <a:ext cx="12192000" cy="6858000"/>
          </a:xfr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D3348B-793B-41A5-833F-0B31247782B3}"/>
              </a:ext>
            </a:extLst>
          </p:cNvPr>
          <p:cNvSpPr/>
          <p:nvPr/>
        </p:nvSpPr>
        <p:spPr>
          <a:xfrm>
            <a:off x="710855" y="2512358"/>
            <a:ext cx="10831788" cy="1299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endParaRPr lang="pl-PL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2B93863B-8340-402E-9DB5-C098D67E81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28600" y="365507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/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Działania edukacyjne WIORiN w Lublinie</a:t>
            </a:r>
            <a:endParaRPr lang="pl-PL" altLang="pl-PL" sz="33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3D597108-9A16-4525-88F5-5856AB5E1C10}"/>
              </a:ext>
            </a:extLst>
          </p:cNvPr>
          <p:cNvSpPr txBox="1">
            <a:spLocks/>
          </p:cNvSpPr>
          <p:nvPr/>
        </p:nvSpPr>
        <p:spPr>
          <a:xfrm>
            <a:off x="410817" y="1406111"/>
            <a:ext cx="11370366" cy="3299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endParaRPr lang="pl-PL" altLang="pl-PL" sz="2100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E11523EE-4692-4C08-AEBC-5929C13AF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27" y="2199156"/>
            <a:ext cx="4834547" cy="322506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155D8F8-E17C-49B9-BE74-1C5C7ED1B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8945" y="1354292"/>
            <a:ext cx="7309738" cy="48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6535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rzut ekranu&#10;&#10;Opis wygenerowany automatycznie">
            <a:extLst>
              <a:ext uri="{FF2B5EF4-FFF2-40B4-BE49-F238E27FC236}">
                <a16:creationId xmlns:a16="http://schemas.microsoft.com/office/drawing/2014/main" id="{55D4DFE1-1EC0-4D66-8D33-63527D3F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47"/>
            <a:ext cx="12192000" cy="6858000"/>
          </a:xfr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D3348B-793B-41A5-833F-0B31247782B3}"/>
              </a:ext>
            </a:extLst>
          </p:cNvPr>
          <p:cNvSpPr/>
          <p:nvPr/>
        </p:nvSpPr>
        <p:spPr>
          <a:xfrm>
            <a:off x="710855" y="2512358"/>
            <a:ext cx="10831788" cy="1299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endParaRPr lang="pl-PL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2B93863B-8340-402E-9DB5-C098D67E81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68949" y="571752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/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Działania edukacyjne WIORiN w Lublinie</a:t>
            </a:r>
            <a:endParaRPr lang="pl-PL" altLang="pl-PL" sz="33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3D597108-9A16-4525-88F5-5856AB5E1C10}"/>
              </a:ext>
            </a:extLst>
          </p:cNvPr>
          <p:cNvSpPr txBox="1">
            <a:spLocks/>
          </p:cNvSpPr>
          <p:nvPr/>
        </p:nvSpPr>
        <p:spPr>
          <a:xfrm>
            <a:off x="410817" y="1406111"/>
            <a:ext cx="11370366" cy="3299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endParaRPr lang="pl-PL" altLang="pl-PL" sz="2100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0E1CBE4F-52F1-4ECA-BD44-05495515CEBD}"/>
              </a:ext>
            </a:extLst>
          </p:cNvPr>
          <p:cNvSpPr/>
          <p:nvPr/>
        </p:nvSpPr>
        <p:spPr>
          <a:xfrm>
            <a:off x="967409" y="1808645"/>
            <a:ext cx="10355642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Pszczoła miodna</a:t>
            </a:r>
            <a:r>
              <a:rPr kumimoji="0" lang="pl-PL" altLang="pl-PL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i inne owady zapylające odgrywają kluczową rolę w produkcji roślinnej. Współczesna produkcja roślinna na etapie pierwotnym często nie może się obyć bez środków ochrony roślin. Jednak </a:t>
            </a:r>
            <a:r>
              <a:rPr kumimoji="0" lang="pl-PL" altLang="pl-PL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niewłaściwe stosowanie</a:t>
            </a:r>
            <a:r>
              <a:rPr kumimoji="0" lang="pl-PL" altLang="pl-PL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tych środków, szczególnie </a:t>
            </a:r>
            <a:br>
              <a:rPr kumimoji="0" lang="pl-PL" altLang="pl-PL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altLang="pl-PL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z grupy insektycydów, </a:t>
            </a:r>
            <a:r>
              <a:rPr kumimoji="0" lang="pl-PL" altLang="pl-PL" sz="2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może stanowić zagrożenie dla owadów zapylających</a:t>
            </a:r>
            <a:r>
              <a:rPr kumimoji="0" lang="pl-PL" altLang="pl-PL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Ochrona pszczół przed szkodliwymi dla nich pestycydami, czasem w niewłaściwy sposób stosowanych przez producentów rolnych, jest wielką troską Państwowej Inspekcji Ochrony Roślin i Nasiennictwa. </a:t>
            </a:r>
          </a:p>
        </p:txBody>
      </p:sp>
      <p:pic>
        <p:nvPicPr>
          <p:cNvPr id="8" name="Obraz 5">
            <a:extLst>
              <a:ext uri="{FF2B5EF4-FFF2-40B4-BE49-F238E27FC236}">
                <a16:creationId xmlns:a16="http://schemas.microsoft.com/office/drawing/2014/main" id="{848D5726-05AD-421C-91DB-4AAF7B430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50" y="3983089"/>
            <a:ext cx="2722563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X:\_\BORIT\7.Folder roboczy dla BORiT\2016 rok\foto 2\foto (1)\PICT6439.JPG">
            <a:extLst>
              <a:ext uri="{FF2B5EF4-FFF2-40B4-BE49-F238E27FC236}">
                <a16:creationId xmlns:a16="http://schemas.microsoft.com/office/drawing/2014/main" id="{5DE72B80-016E-4159-9396-6480743E3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860" y="3997053"/>
            <a:ext cx="2759264" cy="184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4053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rzut ekranu&#10;&#10;Opis wygenerowany automatycznie">
            <a:extLst>
              <a:ext uri="{FF2B5EF4-FFF2-40B4-BE49-F238E27FC236}">
                <a16:creationId xmlns:a16="http://schemas.microsoft.com/office/drawing/2014/main" id="{55D4DFE1-1EC0-4D66-8D33-63527D3F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447"/>
            <a:ext cx="12192000" cy="6858000"/>
          </a:xfr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D3348B-793B-41A5-833F-0B31247782B3}"/>
              </a:ext>
            </a:extLst>
          </p:cNvPr>
          <p:cNvSpPr/>
          <p:nvPr/>
        </p:nvSpPr>
        <p:spPr>
          <a:xfrm>
            <a:off x="710855" y="2512358"/>
            <a:ext cx="10831788" cy="1299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endParaRPr lang="pl-PL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2B93863B-8340-402E-9DB5-C098D67E81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821888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/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Droga postępowania w przypadku nieprawidłowego stosowania środków ochrony roślin</a:t>
            </a:r>
            <a:endParaRPr lang="pl-PL" altLang="pl-PL" sz="33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3D597108-9A16-4525-88F5-5856AB5E1C10}"/>
              </a:ext>
            </a:extLst>
          </p:cNvPr>
          <p:cNvSpPr txBox="1">
            <a:spLocks/>
          </p:cNvSpPr>
          <p:nvPr/>
        </p:nvSpPr>
        <p:spPr>
          <a:xfrm>
            <a:off x="410817" y="1406111"/>
            <a:ext cx="11370366" cy="3299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endParaRPr lang="pl-PL" altLang="pl-PL" sz="2100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2850091B-DE5B-4830-9A8B-C860CD468DCE}"/>
              </a:ext>
            </a:extLst>
          </p:cNvPr>
          <p:cNvSpPr/>
          <p:nvPr/>
        </p:nvSpPr>
        <p:spPr>
          <a:xfrm>
            <a:off x="1265582" y="2182588"/>
            <a:ext cx="9660835" cy="2382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Gdy środki ochrony roślin są nieprawidłowo stosowane, fakt taki należy zgłaszać do </a:t>
            </a:r>
            <a:r>
              <a:rPr kumimoji="0" lang="pl-PL" altLang="pl-P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Wojewódzkiego Inspektoratu Ochrony Roślin i Nasiennictwa. </a:t>
            </a:r>
            <a:r>
              <a:rPr kumimoji="0" lang="pl-PL" alt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Natomiast jeżeli występuje zatrucie pszczół, fakt ten należy zgłaszać do </a:t>
            </a:r>
            <a:r>
              <a:rPr kumimoji="0" lang="pl-PL" altLang="pl-P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Urzędu Gminy </a:t>
            </a:r>
            <a:r>
              <a:rPr kumimoji="0" lang="pl-PL" alt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lub do </a:t>
            </a:r>
            <a:r>
              <a:rPr kumimoji="0" lang="pl-PL" altLang="pl-P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WIORiN</a:t>
            </a:r>
            <a:r>
              <a:rPr kumimoji="0" lang="pl-PL" alt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. </a:t>
            </a:r>
          </a:p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Każdy taki zgłoszony przypadek rozpatrywany jest przez WIORiN  bez zbędnej zwłoki. </a:t>
            </a:r>
            <a:endParaRPr kumimoji="0" lang="pl-PL" altLang="pl-PL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C2FFC316-FED8-4912-8046-444D92C49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962" y="4225545"/>
            <a:ext cx="3925887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98752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rzut ekranu&#10;&#10;Opis wygenerowany automatycznie">
            <a:extLst>
              <a:ext uri="{FF2B5EF4-FFF2-40B4-BE49-F238E27FC236}">
                <a16:creationId xmlns:a16="http://schemas.microsoft.com/office/drawing/2014/main" id="{55D4DFE1-1EC0-4D66-8D33-63527D3F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447"/>
            <a:ext cx="12192000" cy="6858000"/>
          </a:xfr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D3348B-793B-41A5-833F-0B31247782B3}"/>
              </a:ext>
            </a:extLst>
          </p:cNvPr>
          <p:cNvSpPr/>
          <p:nvPr/>
        </p:nvSpPr>
        <p:spPr>
          <a:xfrm>
            <a:off x="710855" y="2512358"/>
            <a:ext cx="10831788" cy="1299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endParaRPr lang="pl-PL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2B93863B-8340-402E-9DB5-C098D67E81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821888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/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Droga postępowania w przypadku nieprawidłowego stosowania środków ochrony roślin</a:t>
            </a:r>
            <a:endParaRPr lang="pl-PL" altLang="pl-PL" sz="33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3D597108-9A16-4525-88F5-5856AB5E1C10}"/>
              </a:ext>
            </a:extLst>
          </p:cNvPr>
          <p:cNvSpPr txBox="1">
            <a:spLocks/>
          </p:cNvSpPr>
          <p:nvPr/>
        </p:nvSpPr>
        <p:spPr>
          <a:xfrm>
            <a:off x="410817" y="1406111"/>
            <a:ext cx="11370366" cy="3299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endParaRPr lang="pl-PL" altLang="pl-PL" sz="2100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4A659261-9C17-4B17-9DC3-C5F7635C8BA3}"/>
              </a:ext>
            </a:extLst>
          </p:cNvPr>
          <p:cNvSpPr/>
          <p:nvPr/>
        </p:nvSpPr>
        <p:spPr>
          <a:xfrm>
            <a:off x="652670" y="2505271"/>
            <a:ext cx="10942983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Pracownicy Państwowej Inspekcji Ochrony Roślin i Nasiennictwa </a:t>
            </a:r>
            <a:r>
              <a:rPr kumimoji="0" lang="pl-PL" altLang="pl-PL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 ramach posiadanych kompetencji </a:t>
            </a:r>
            <a:r>
              <a:rPr kumimoji="0" lang="pl-PL" altLang="pl-PL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biorą udział</a:t>
            </a:r>
            <a:r>
              <a:rPr kumimoji="0" lang="pl-PL" altLang="pl-PL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w postępowaniach wyjaśniających przyczyny upadku pszczół. </a:t>
            </a:r>
          </a:p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Podstawą prawidłowego wyjaśnienia zaistniałej sytuacji jest przeprowadzenie urzędowej kontroli, oględzin w miejscu upadku pszczół </a:t>
            </a:r>
            <a:r>
              <a:rPr kumimoji="0" lang="pl-PL" altLang="pl-PL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oraz sporządzenie protokołu, w którym powinien być zawarty szczegółowy opis stanu faktycznego oraz zaistniałych okoliczności.</a:t>
            </a:r>
          </a:p>
        </p:txBody>
      </p:sp>
    </p:spTree>
    <p:extLst>
      <p:ext uri="{BB962C8B-B14F-4D97-AF65-F5344CB8AC3E}">
        <p14:creationId xmlns:p14="http://schemas.microsoft.com/office/powerpoint/2010/main" val="3815815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rzut ekranu&#10;&#10;Opis wygenerowany automatycznie">
            <a:extLst>
              <a:ext uri="{FF2B5EF4-FFF2-40B4-BE49-F238E27FC236}">
                <a16:creationId xmlns:a16="http://schemas.microsoft.com/office/drawing/2014/main" id="{55D4DFE1-1EC0-4D66-8D33-63527D3F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894"/>
            <a:ext cx="12192000" cy="6858000"/>
          </a:xfr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D3348B-793B-41A5-833F-0B31247782B3}"/>
              </a:ext>
            </a:extLst>
          </p:cNvPr>
          <p:cNvSpPr/>
          <p:nvPr/>
        </p:nvSpPr>
        <p:spPr>
          <a:xfrm>
            <a:off x="710855" y="2512358"/>
            <a:ext cx="10831788" cy="1299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endParaRPr lang="pl-PL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2B93863B-8340-402E-9DB5-C098D67E81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821888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/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Droga postępowania w przypadku nieprawidłowego stosowania środków ochrony roślin</a:t>
            </a:r>
            <a:endParaRPr lang="pl-PL" altLang="pl-PL" sz="33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3D597108-9A16-4525-88F5-5856AB5E1C10}"/>
              </a:ext>
            </a:extLst>
          </p:cNvPr>
          <p:cNvSpPr txBox="1">
            <a:spLocks/>
          </p:cNvSpPr>
          <p:nvPr/>
        </p:nvSpPr>
        <p:spPr>
          <a:xfrm>
            <a:off x="410817" y="1406111"/>
            <a:ext cx="11370366" cy="3299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endParaRPr lang="pl-PL" altLang="pl-PL" sz="2100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709D1077-6475-4938-A8DE-DAE28438CEFA}"/>
              </a:ext>
            </a:extLst>
          </p:cNvPr>
          <p:cNvSpPr/>
          <p:nvPr/>
        </p:nvSpPr>
        <p:spPr>
          <a:xfrm>
            <a:off x="525325" y="2319728"/>
            <a:ext cx="11255858" cy="334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 toku kontroli </a:t>
            </a:r>
            <a:r>
              <a:rPr kumimoji="0" lang="pl-PL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inspektorzy </a:t>
            </a:r>
            <a:r>
              <a:rPr kumimoji="0" lang="pl-PL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PIORiN</a:t>
            </a:r>
            <a:r>
              <a:rPr kumimoji="0" lang="pl-PL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oceniają prawidłowość wykonywania zabiegów chemicznej ochrony roślin, ze szczególnym uwzględnieniem:</a:t>
            </a:r>
          </a:p>
          <a:p>
            <a:pPr marL="342900" marR="0" lvl="0" indent="-34290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zastosowania preparatów toksycznych dla pszczół w okresie kwitnienia roślin uprawnych oraz w uprawach, na których występują kwitnące chwasty; </a:t>
            </a:r>
          </a:p>
          <a:p>
            <a:pPr marL="342900" marR="0" lvl="0" indent="-34290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wykonywania zabiegów przed zakończonymi lotami owadów zapylających;</a:t>
            </a:r>
          </a:p>
          <a:p>
            <a:pPr marL="342900" marR="0" lvl="0" indent="-34290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przestrzegania przez producentów rolnych okresów prewencji;</a:t>
            </a:r>
          </a:p>
          <a:p>
            <a:pPr marL="342900" marR="0" lvl="0" indent="-34290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pl-P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wykonywanie zabiegów w warunkach sprzyjających znoszeniu cieczy roboczej podczas zabiegu.</a:t>
            </a:r>
          </a:p>
        </p:txBody>
      </p:sp>
    </p:spTree>
    <p:extLst>
      <p:ext uri="{BB962C8B-B14F-4D97-AF65-F5344CB8AC3E}">
        <p14:creationId xmlns:p14="http://schemas.microsoft.com/office/powerpoint/2010/main" val="28180981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rzut ekranu&#10;&#10;Opis wygenerowany automatycznie">
            <a:extLst>
              <a:ext uri="{FF2B5EF4-FFF2-40B4-BE49-F238E27FC236}">
                <a16:creationId xmlns:a16="http://schemas.microsoft.com/office/drawing/2014/main" id="{55D4DFE1-1EC0-4D66-8D33-63527D3F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447"/>
            <a:ext cx="12192000" cy="6858000"/>
          </a:xfr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D3348B-793B-41A5-833F-0B31247782B3}"/>
              </a:ext>
            </a:extLst>
          </p:cNvPr>
          <p:cNvSpPr/>
          <p:nvPr/>
        </p:nvSpPr>
        <p:spPr>
          <a:xfrm>
            <a:off x="710855" y="2512358"/>
            <a:ext cx="10831788" cy="1299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endParaRPr lang="pl-PL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2B93863B-8340-402E-9DB5-C098D67E81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821888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/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Droga postępowania w przypadku nieprawidłowego stosowania środków ochrony roślin</a:t>
            </a:r>
            <a:endParaRPr lang="pl-PL" altLang="pl-PL" sz="33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3D597108-9A16-4525-88F5-5856AB5E1C10}"/>
              </a:ext>
            </a:extLst>
          </p:cNvPr>
          <p:cNvSpPr txBox="1">
            <a:spLocks/>
          </p:cNvSpPr>
          <p:nvPr/>
        </p:nvSpPr>
        <p:spPr>
          <a:xfrm>
            <a:off x="410817" y="1406111"/>
            <a:ext cx="11370366" cy="3299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endParaRPr lang="pl-PL" altLang="pl-PL" sz="2100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CDE06DA6-89C2-4B14-A356-BE98A707D3D1}"/>
              </a:ext>
            </a:extLst>
          </p:cNvPr>
          <p:cNvSpPr/>
          <p:nvPr/>
        </p:nvSpPr>
        <p:spPr>
          <a:xfrm>
            <a:off x="1265581" y="2343062"/>
            <a:ext cx="997226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Inspektorzy </a:t>
            </a:r>
            <a:r>
              <a:rPr lang="pl-PL" altLang="pl-PL" sz="2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PIORiN</a:t>
            </a:r>
            <a:r>
              <a:rPr lang="pl-PL" altLang="pl-PL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dokonują również kontroli dokumentacji zastosowanych środków ochrony roślin pod kątem pestycydów mogących powodować zatrucia pszczół, weryfikują uprawnienia stosujących pestycydy i sprawność techniczną sprzętu do ich stosowania.</a:t>
            </a:r>
            <a:endParaRPr lang="pl-PL" altLang="pl-PL" sz="2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5827CE4-4DE2-48AA-9CD3-2A73476EC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732" y="4036855"/>
            <a:ext cx="5254625" cy="258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9411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rzut ekranu&#10;&#10;Opis wygenerowany automatycznie">
            <a:extLst>
              <a:ext uri="{FF2B5EF4-FFF2-40B4-BE49-F238E27FC236}">
                <a16:creationId xmlns:a16="http://schemas.microsoft.com/office/drawing/2014/main" id="{55D4DFE1-1EC0-4D66-8D33-63527D3F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447"/>
            <a:ext cx="12192000" cy="6858000"/>
          </a:xfr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D3348B-793B-41A5-833F-0B31247782B3}"/>
              </a:ext>
            </a:extLst>
          </p:cNvPr>
          <p:cNvSpPr/>
          <p:nvPr/>
        </p:nvSpPr>
        <p:spPr>
          <a:xfrm>
            <a:off x="710855" y="2512358"/>
            <a:ext cx="10831788" cy="1299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endParaRPr lang="pl-PL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2B93863B-8340-402E-9DB5-C098D67E81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821888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/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Droga postępowania w przypadku nieprawidłowego stosowania środków ochrony roślin</a:t>
            </a:r>
            <a:endParaRPr lang="pl-PL" altLang="pl-PL" sz="33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3D597108-9A16-4525-88F5-5856AB5E1C10}"/>
              </a:ext>
            </a:extLst>
          </p:cNvPr>
          <p:cNvSpPr txBox="1">
            <a:spLocks/>
          </p:cNvSpPr>
          <p:nvPr/>
        </p:nvSpPr>
        <p:spPr>
          <a:xfrm>
            <a:off x="410817" y="1406111"/>
            <a:ext cx="11370366" cy="3299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endParaRPr lang="pl-PL" altLang="pl-PL" sz="2100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8D67F2FC-C31E-499E-9C0C-605B6BA30F25}"/>
              </a:ext>
            </a:extLst>
          </p:cNvPr>
          <p:cNvSpPr/>
          <p:nvPr/>
        </p:nvSpPr>
        <p:spPr>
          <a:xfrm>
            <a:off x="899698" y="2289133"/>
            <a:ext cx="1064294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Biorąc pod uwagę, że przyczyny wymierania rodów pszczelich mogą być złożone i nie dotyczą tylko zatruć powodowanych przez nieprawidłowe stosowanie środków ochrony roślin pracownicy </a:t>
            </a:r>
            <a:r>
              <a:rPr kumimoji="0" lang="pl-PL" altLang="pl-PL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PIORiN</a:t>
            </a:r>
            <a:r>
              <a:rPr kumimoji="0" lang="pl-PL" altLang="pl-PL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w wielu przypadkach nie są w stanie samodzielnie ustalić przyczyny upadków pszczół. </a:t>
            </a:r>
            <a:endParaRPr kumimoji="0" lang="pl-PL" altLang="pl-PL" sz="2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B06263C-64E2-4B77-B3D3-CFB4ECEEC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49" y="4008408"/>
            <a:ext cx="367665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6290A508-9940-4726-96FE-962D3E022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294" y="3997556"/>
            <a:ext cx="367665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1280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rzut ekranu&#10;&#10;Opis wygenerowany automatycznie">
            <a:extLst>
              <a:ext uri="{FF2B5EF4-FFF2-40B4-BE49-F238E27FC236}">
                <a16:creationId xmlns:a16="http://schemas.microsoft.com/office/drawing/2014/main" id="{55D4DFE1-1EC0-4D66-8D33-63527D3F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447"/>
            <a:ext cx="12192000" cy="6858000"/>
          </a:xfr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D3348B-793B-41A5-833F-0B31247782B3}"/>
              </a:ext>
            </a:extLst>
          </p:cNvPr>
          <p:cNvSpPr/>
          <p:nvPr/>
        </p:nvSpPr>
        <p:spPr>
          <a:xfrm>
            <a:off x="710855" y="2512358"/>
            <a:ext cx="10831788" cy="1299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endParaRPr lang="pl-PL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2B93863B-8340-402E-9DB5-C098D67E81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821888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/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Droga postępowania w przypadku nieprawidłowego stosowania środków ochrony roślin</a:t>
            </a:r>
            <a:endParaRPr lang="pl-PL" altLang="pl-PL" sz="33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3D597108-9A16-4525-88F5-5856AB5E1C10}"/>
              </a:ext>
            </a:extLst>
          </p:cNvPr>
          <p:cNvSpPr txBox="1">
            <a:spLocks/>
          </p:cNvSpPr>
          <p:nvPr/>
        </p:nvSpPr>
        <p:spPr>
          <a:xfrm>
            <a:off x="410817" y="1406111"/>
            <a:ext cx="11370366" cy="3299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endParaRPr lang="pl-PL" altLang="pl-PL" sz="2100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AA818CC2-41E9-4F7A-BBD3-DFCFDF6279F1}"/>
              </a:ext>
            </a:extLst>
          </p:cNvPr>
          <p:cNvSpPr/>
          <p:nvPr/>
        </p:nvSpPr>
        <p:spPr>
          <a:xfrm>
            <a:off x="1086678" y="2147450"/>
            <a:ext cx="10267122" cy="3773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ekst podstawowy)"/>
              </a:rPr>
              <a:t>Niezależnie od prowadzonego przez </a:t>
            </a:r>
            <a:r>
              <a:rPr kumimoji="0" lang="pl-PL" altLang="pl-PL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ekst podstawowy)"/>
              </a:rPr>
              <a:t>PIORiN</a:t>
            </a:r>
            <a:r>
              <a:rPr kumimoji="0" lang="pl-PL" altLang="pl-PL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ekst podstawowy)"/>
              </a:rPr>
              <a:t> urzędowego postępowania wyjaśniającego pracownicy Inspekcji informują poszkodowanych pszczelarzy </a:t>
            </a:r>
            <a:r>
              <a:rPr kumimoji="0" lang="pl-PL" altLang="pl-PL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ekst podstawowy)"/>
              </a:rPr>
              <a:t>o potrzebie zawiadomienia właściwego terenowo urzędu gminy</a:t>
            </a:r>
            <a:r>
              <a:rPr kumimoji="0" lang="pl-PL" altLang="pl-PL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ekst podstawowy)"/>
              </a:rPr>
              <a:t>. Zgodnie ustawą z dnia 8 marca 1990 r. o samorządzie gminnym (Dz.U. 2016 poz. 446) do zakresu działania tej jednostki samorządowej należą wszystkie sprawy publiczne o znaczeniu lokalnym. </a:t>
            </a:r>
          </a:p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ekst podstawowy)"/>
              </a:rPr>
              <a:t>Poszkodowany pszczelarz zwracając się do organu gminy powinien wnioskować o powołanie komisji, której celem będzie kompleksowe </a:t>
            </a:r>
            <a:br>
              <a:rPr kumimoji="0" lang="pl-PL" altLang="pl-PL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ekst podstawowy)"/>
              </a:rPr>
            </a:br>
            <a:r>
              <a:rPr kumimoji="0" lang="pl-PL" altLang="pl-PL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ekst podstawowy)"/>
              </a:rPr>
              <a:t>i obiektywne rozpatrzenie zaistniałej sytuacji. </a:t>
            </a:r>
            <a:endParaRPr kumimoji="0" lang="pl-PL" altLang="pl-PL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ekst podstawowy)"/>
            </a:endParaRPr>
          </a:p>
        </p:txBody>
      </p:sp>
    </p:spTree>
    <p:extLst>
      <p:ext uri="{BB962C8B-B14F-4D97-AF65-F5344CB8AC3E}">
        <p14:creationId xmlns:p14="http://schemas.microsoft.com/office/powerpoint/2010/main" val="2234746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az 2">
            <a:extLst>
              <a:ext uri="{FF2B5EF4-FFF2-40B4-BE49-F238E27FC236}">
                <a16:creationId xmlns:a16="http://schemas.microsoft.com/office/drawing/2014/main" id="{EEBD6D39-6040-4DE6-89AF-19EA37ABF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0F3DFBE-5884-4B9D-AD3B-7F078CA84E8C}"/>
              </a:ext>
            </a:extLst>
          </p:cNvPr>
          <p:cNvSpPr txBox="1"/>
          <p:nvPr/>
        </p:nvSpPr>
        <p:spPr>
          <a:xfrm>
            <a:off x="7248939" y="1524000"/>
            <a:ext cx="3667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hlinkClick r:id="rId3"/>
              </a:rPr>
              <a:t>http://piorin.gov.pl/wiorin/lubelskie/</a:t>
            </a:r>
            <a:endParaRPr lang="pl-PL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rzut ekranu&#10;&#10;Opis wygenerowany automatycznie">
            <a:extLst>
              <a:ext uri="{FF2B5EF4-FFF2-40B4-BE49-F238E27FC236}">
                <a16:creationId xmlns:a16="http://schemas.microsoft.com/office/drawing/2014/main" id="{55D4DFE1-1EC0-4D66-8D33-63527D3F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7" y="-13252"/>
            <a:ext cx="12192000" cy="6858000"/>
          </a:xfr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D3348B-793B-41A5-833F-0B31247782B3}"/>
              </a:ext>
            </a:extLst>
          </p:cNvPr>
          <p:cNvSpPr/>
          <p:nvPr/>
        </p:nvSpPr>
        <p:spPr>
          <a:xfrm>
            <a:off x="710855" y="2512358"/>
            <a:ext cx="10831788" cy="1299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endParaRPr lang="pl-PL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2B93863B-8340-402E-9DB5-C098D67E81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821888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/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Droga postępowania w przypadku nieprawidłowego stosowania środków ochrony roślin</a:t>
            </a:r>
            <a:endParaRPr lang="pl-PL" altLang="pl-PL" sz="33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3D597108-9A16-4525-88F5-5856AB5E1C10}"/>
              </a:ext>
            </a:extLst>
          </p:cNvPr>
          <p:cNvSpPr txBox="1">
            <a:spLocks/>
          </p:cNvSpPr>
          <p:nvPr/>
        </p:nvSpPr>
        <p:spPr>
          <a:xfrm>
            <a:off x="410817" y="1406111"/>
            <a:ext cx="11370366" cy="3299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endParaRPr lang="pl-PL" altLang="pl-PL" sz="2100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78F8F65E-0536-478D-A632-ACE04C8DF534}"/>
              </a:ext>
            </a:extLst>
          </p:cNvPr>
          <p:cNvSpPr/>
          <p:nvPr/>
        </p:nvSpPr>
        <p:spPr>
          <a:xfrm>
            <a:off x="992256" y="2426321"/>
            <a:ext cx="10455965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ekst podstawowy)"/>
              </a:rPr>
              <a:t>W skład komisji powinni wejść między innymi:</a:t>
            </a:r>
          </a:p>
          <a:p>
            <a:pPr marL="342900" marR="0" lvl="0" indent="-34290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ekst podstawowy)"/>
              </a:rPr>
              <a:t>pracownik Urzędu Gminy lub Miasta (pożądane, jako przewodniczący komisji);</a:t>
            </a:r>
          </a:p>
          <a:p>
            <a:pPr marL="342900" marR="0" lvl="0" indent="-34290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ekst podstawowy)"/>
              </a:rPr>
              <a:t>pracownik Wojewódzkiego Inspektoratu Ochrony Roślin i Nasiennictwa;</a:t>
            </a:r>
          </a:p>
          <a:p>
            <a:pPr marL="342900" marR="0" lvl="0" indent="-34290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ekst podstawowy)"/>
              </a:rPr>
              <a:t>pracownik Powiatowego Inspektoratu Weterynarii (lekarz weterynarii); </a:t>
            </a:r>
            <a:endParaRPr kumimoji="0" lang="pl-PL" sz="2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ekst podstawowy)"/>
            </a:endParaRPr>
          </a:p>
          <a:p>
            <a:pPr marL="342900" marR="0" lvl="0" indent="-34290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ekst podstawowy)"/>
              </a:rPr>
              <a:t>przedstawiciel Polskiego Związku Pszczelarstwa i/lub rzeczoznawca </a:t>
            </a:r>
            <a:br>
              <a:rPr kumimoji="0" lang="pl-PL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ekst podstawowy)"/>
              </a:rPr>
            </a:br>
            <a:r>
              <a:rPr kumimoji="0" lang="pl-PL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ekst podstawowy)"/>
              </a:rPr>
              <a:t>do ustalenia strat w pasiece.</a:t>
            </a:r>
          </a:p>
        </p:txBody>
      </p:sp>
    </p:spTree>
    <p:extLst>
      <p:ext uri="{BB962C8B-B14F-4D97-AF65-F5344CB8AC3E}">
        <p14:creationId xmlns:p14="http://schemas.microsoft.com/office/powerpoint/2010/main" val="42125647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rzut ekranu&#10;&#10;Opis wygenerowany automatycznie">
            <a:extLst>
              <a:ext uri="{FF2B5EF4-FFF2-40B4-BE49-F238E27FC236}">
                <a16:creationId xmlns:a16="http://schemas.microsoft.com/office/drawing/2014/main" id="{55D4DFE1-1EC0-4D66-8D33-63527D3F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7" y="-13252"/>
            <a:ext cx="12192000" cy="6858000"/>
          </a:xfr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D3348B-793B-41A5-833F-0B31247782B3}"/>
              </a:ext>
            </a:extLst>
          </p:cNvPr>
          <p:cNvSpPr/>
          <p:nvPr/>
        </p:nvSpPr>
        <p:spPr>
          <a:xfrm>
            <a:off x="710855" y="2512358"/>
            <a:ext cx="10831788" cy="1299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endParaRPr lang="pl-PL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2B93863B-8340-402E-9DB5-C098D67E81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821888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/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Droga postępowania w przypadku nieprawidłowego stosowania środków ochrony roślin</a:t>
            </a:r>
            <a:endParaRPr lang="pl-PL" altLang="pl-PL" sz="33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3D597108-9A16-4525-88F5-5856AB5E1C10}"/>
              </a:ext>
            </a:extLst>
          </p:cNvPr>
          <p:cNvSpPr txBox="1">
            <a:spLocks/>
          </p:cNvSpPr>
          <p:nvPr/>
        </p:nvSpPr>
        <p:spPr>
          <a:xfrm>
            <a:off x="410817" y="1406111"/>
            <a:ext cx="11370366" cy="3299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endParaRPr lang="pl-PL" altLang="pl-PL" sz="2100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F39AD82B-EC28-45B0-8EE2-ACEA09F621C7}"/>
              </a:ext>
            </a:extLst>
          </p:cNvPr>
          <p:cNvSpPr/>
          <p:nvPr/>
        </p:nvSpPr>
        <p:spPr>
          <a:xfrm>
            <a:off x="1071768" y="2351399"/>
            <a:ext cx="10207487" cy="319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ekst podstawowy)"/>
              </a:rPr>
              <a:t>Państwowa Inspekcja Ochrony Roślin i Nasiennictwa w ramach posiadanych uprawnień jest gotowa do szerokiej współpracy z innymi instytucjami w zakresie wyjaśniania spraw związanych z upadkami pszczół, co do których zachodzi podejrzenie, że przyczyną jest nieprawidłowe stosowanie środków ochrony roślin. </a:t>
            </a:r>
            <a:endParaRPr kumimoji="0" lang="pl-PL" altLang="pl-PL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ekst podstawowy)"/>
            </a:endParaRPr>
          </a:p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ekst podstawowy)"/>
              </a:rPr>
              <a:t>Współpraca z innymi jednostkami jest konieczna chociażby ze względu na to, że </a:t>
            </a:r>
            <a:r>
              <a:rPr kumimoji="0" lang="pl-PL" altLang="pl-PL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ekst podstawowy)"/>
              </a:rPr>
              <a:t>PIORiN</a:t>
            </a:r>
            <a:r>
              <a:rPr kumimoji="0" lang="pl-PL" altLang="pl-PL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ekst podstawowy)"/>
              </a:rPr>
              <a:t> nie ma możliwości pobrania próbek pszczół, oceny ich zdrowotności oraz szacowania szkód powstałych w pasiekach.</a:t>
            </a:r>
          </a:p>
        </p:txBody>
      </p:sp>
    </p:spTree>
    <p:extLst>
      <p:ext uri="{BB962C8B-B14F-4D97-AF65-F5344CB8AC3E}">
        <p14:creationId xmlns:p14="http://schemas.microsoft.com/office/powerpoint/2010/main" val="42098638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rzut ekranu&#10;&#10;Opis wygenerowany automatycznie">
            <a:extLst>
              <a:ext uri="{FF2B5EF4-FFF2-40B4-BE49-F238E27FC236}">
                <a16:creationId xmlns:a16="http://schemas.microsoft.com/office/drawing/2014/main" id="{55D4DFE1-1EC0-4D66-8D33-63527D3F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7" y="-13252"/>
            <a:ext cx="12192000" cy="6858000"/>
          </a:xfr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D3348B-793B-41A5-833F-0B31247782B3}"/>
              </a:ext>
            </a:extLst>
          </p:cNvPr>
          <p:cNvSpPr/>
          <p:nvPr/>
        </p:nvSpPr>
        <p:spPr>
          <a:xfrm>
            <a:off x="710855" y="2512358"/>
            <a:ext cx="10831788" cy="1299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endParaRPr lang="pl-PL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2B93863B-8340-402E-9DB5-C098D67E81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821888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/>
            <a:r>
              <a:rPr lang="pl-PL" altLang="pl-PL" sz="3300" b="1" dirty="0">
                <a:latin typeface="timesekst podstawowy)"/>
              </a:rPr>
              <a:t>Przepisy karne</a:t>
            </a:r>
            <a:br>
              <a:rPr lang="pl-PL" altLang="pl-PL" sz="3300" b="1" dirty="0">
                <a:latin typeface="timesekst podstawowy)"/>
              </a:rPr>
            </a:br>
            <a:r>
              <a:rPr lang="pl-PL" altLang="pl-PL" sz="3300" b="1" dirty="0">
                <a:latin typeface="timesekst podstawowy)"/>
              </a:rPr>
              <a:t>Art. 76. ust .1 ustawy  o środkach ochrony roślin</a:t>
            </a:r>
            <a:endParaRPr lang="pl-PL" altLang="pl-PL" sz="3300" b="1" dirty="0">
              <a:latin typeface="timesekst podstawowy)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3D597108-9A16-4525-88F5-5856AB5E1C10}"/>
              </a:ext>
            </a:extLst>
          </p:cNvPr>
          <p:cNvSpPr txBox="1">
            <a:spLocks/>
          </p:cNvSpPr>
          <p:nvPr/>
        </p:nvSpPr>
        <p:spPr>
          <a:xfrm>
            <a:off x="410817" y="1406111"/>
            <a:ext cx="11370366" cy="3299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endParaRPr lang="pl-PL" altLang="pl-PL" sz="2100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86054F4C-2875-46E3-960B-D3D0146E1A47}"/>
              </a:ext>
            </a:extLst>
          </p:cNvPr>
          <p:cNvSpPr/>
          <p:nvPr/>
        </p:nvSpPr>
        <p:spPr>
          <a:xfrm>
            <a:off x="992256" y="2396159"/>
            <a:ext cx="9967292" cy="2825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ekst podstawowy)"/>
              </a:rPr>
              <a:t>Kto (….);</a:t>
            </a:r>
          </a:p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ekst podstawowy)"/>
              </a:rPr>
              <a:t>18)wykonuje zabiegi ochrony roślin z zastosowaniem środków </a:t>
            </a:r>
            <a:br>
              <a:rPr kumimoji="0" lang="pl-PL" altLang="pl-P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ekst podstawowy)"/>
              </a:rPr>
            </a:br>
            <a:r>
              <a:rPr kumimoji="0" lang="pl-PL" altLang="pl-P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ekst podstawowy)"/>
              </a:rPr>
              <a:t>        ochrony roślin, który nie może być stosowany zgodnie z art. </a:t>
            </a:r>
            <a:br>
              <a:rPr kumimoji="0" lang="pl-PL" altLang="pl-P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ekst podstawowy)"/>
              </a:rPr>
            </a:br>
            <a:r>
              <a:rPr kumimoji="0" lang="pl-PL" altLang="pl-P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ekst podstawowy)"/>
              </a:rPr>
              <a:t>        28 ust. 1 i 2 lit </a:t>
            </a:r>
            <a:r>
              <a:rPr kumimoji="0" lang="pl-PL" altLang="pl-PL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ekst podstawowy)"/>
              </a:rPr>
              <a:t>a,b</a:t>
            </a:r>
            <a:r>
              <a:rPr kumimoji="0" lang="pl-PL" altLang="pl-P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ekst podstawowy)"/>
              </a:rPr>
              <a:t> i e rozporządzenia nr 1107/2009 lub,</a:t>
            </a:r>
          </a:p>
          <a:p>
            <a:pPr marL="457200" marR="0" lvl="0" indent="-45720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AutoNum type="arabicParenR" startAt="19"/>
              <a:tabLst/>
              <a:defRPr/>
            </a:pPr>
            <a:r>
              <a:rPr kumimoji="0" lang="pl-PL" altLang="pl-P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ekst podstawowy)"/>
              </a:rPr>
              <a:t>stosuje środek ochrony roślin niezgodnie z zawartymi </a:t>
            </a:r>
            <a:br>
              <a:rPr kumimoji="0" lang="pl-PL" altLang="pl-P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ekst podstawowy)"/>
              </a:rPr>
            </a:br>
            <a:r>
              <a:rPr kumimoji="0" lang="pl-PL" altLang="pl-P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ekst podstawowy)"/>
              </a:rPr>
              <a:t>w etykiecie wymaganiami, o których mowa w art. 31 ust. 1-3, ust. 4 lit. a-d lub lit. f-h rozporządzenia nr 1107/2009, lub </a:t>
            </a:r>
          </a:p>
        </p:txBody>
      </p:sp>
    </p:spTree>
    <p:extLst>
      <p:ext uri="{BB962C8B-B14F-4D97-AF65-F5344CB8AC3E}">
        <p14:creationId xmlns:p14="http://schemas.microsoft.com/office/powerpoint/2010/main" val="977914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rzut ekranu&#10;&#10;Opis wygenerowany automatycznie">
            <a:extLst>
              <a:ext uri="{FF2B5EF4-FFF2-40B4-BE49-F238E27FC236}">
                <a16:creationId xmlns:a16="http://schemas.microsoft.com/office/drawing/2014/main" id="{55D4DFE1-1EC0-4D66-8D33-63527D3F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7" y="-13252"/>
            <a:ext cx="12192000" cy="6858000"/>
          </a:xfr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2B93863B-8340-402E-9DB5-C098D67E81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821888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/>
            <a:r>
              <a:rPr lang="pl-PL" altLang="pl-PL" sz="3300" b="1" dirty="0">
                <a:latin typeface="timesekst podstawowy)"/>
              </a:rPr>
              <a:t>Przepisy karne</a:t>
            </a:r>
            <a:br>
              <a:rPr lang="pl-PL" altLang="pl-PL" sz="3300" b="1" dirty="0">
                <a:latin typeface="timesekst podstawowy)"/>
              </a:rPr>
            </a:br>
            <a:r>
              <a:rPr lang="pl-PL" altLang="pl-PL" sz="3300" b="1" dirty="0">
                <a:latin typeface="timesekst podstawowy)"/>
              </a:rPr>
              <a:t>Art. 76. ust .1 ustawy  o środkach ochrony roślin</a:t>
            </a:r>
            <a:endParaRPr lang="pl-PL" altLang="pl-PL" sz="3300" b="1" dirty="0">
              <a:latin typeface="timesekst podstawowy)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3D597108-9A16-4525-88F5-5856AB5E1C10}"/>
              </a:ext>
            </a:extLst>
          </p:cNvPr>
          <p:cNvSpPr txBox="1">
            <a:spLocks/>
          </p:cNvSpPr>
          <p:nvPr/>
        </p:nvSpPr>
        <p:spPr>
          <a:xfrm>
            <a:off x="410817" y="1406111"/>
            <a:ext cx="11370366" cy="3299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endParaRPr lang="pl-PL" altLang="pl-PL" sz="2100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86054F4C-2875-46E3-960B-D3D0146E1A47}"/>
              </a:ext>
            </a:extLst>
          </p:cNvPr>
          <p:cNvSpPr/>
          <p:nvPr/>
        </p:nvSpPr>
        <p:spPr>
          <a:xfrm>
            <a:off x="992256" y="2467011"/>
            <a:ext cx="10515600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altLang="pl-PL" sz="2400" dirty="0">
                <a:latin typeface="timesekst podstawowy)"/>
              </a:rPr>
              <a:t>Kto (….);</a:t>
            </a:r>
          </a:p>
          <a:p>
            <a:r>
              <a:rPr lang="pl-PL" altLang="pl-PL" sz="2400" dirty="0">
                <a:latin typeface="timesekst podstawowy)"/>
              </a:rPr>
              <a:t>20) Stosuje środek ochrony roślin w sposób stwarzający  zagrożenie dla zdrowia ludzi, zwierząt lub środowiska, w szczególności nie uwzględniając:  </a:t>
            </a:r>
          </a:p>
          <a:p>
            <a:pPr defTabSz="0"/>
            <a:r>
              <a:rPr lang="pl-PL" altLang="pl-PL" sz="2400" dirty="0">
                <a:latin typeface="timesekst podstawowy)"/>
              </a:rPr>
              <a:t>     a) możliwości zniesienia środków ochrony roślin na obszary lub obiekty     						niebędące celem zabiegu, lub </a:t>
            </a:r>
          </a:p>
          <a:p>
            <a:r>
              <a:rPr lang="pl-PL" altLang="pl-PL" sz="2400" dirty="0">
                <a:latin typeface="timesekst podstawowy)"/>
              </a:rPr>
              <a:t>     b) okresu w którym ludzie będą przebywać na obszarze objętym zabiegiem, lub </a:t>
            </a:r>
            <a:br>
              <a:rPr lang="pl-PL" altLang="pl-PL" sz="2400" dirty="0">
                <a:latin typeface="timesekst podstawowy)"/>
              </a:rPr>
            </a:br>
            <a:r>
              <a:rPr lang="pl-PL" altLang="pl-PL" sz="2400" dirty="0">
                <a:latin typeface="timesekst podstawowy)"/>
              </a:rPr>
              <a:t>     c)  minimalnych odległości stosowania środków ochrony roślin od określonych miejsc lub obiektów, lub</a:t>
            </a:r>
          </a:p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ekst podstawowy)"/>
            </a:endParaRPr>
          </a:p>
        </p:txBody>
      </p:sp>
    </p:spTree>
    <p:extLst>
      <p:ext uri="{BB962C8B-B14F-4D97-AF65-F5344CB8AC3E}">
        <p14:creationId xmlns:p14="http://schemas.microsoft.com/office/powerpoint/2010/main" val="11286525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rzut ekranu&#10;&#10;Opis wygenerowany automatycznie">
            <a:extLst>
              <a:ext uri="{FF2B5EF4-FFF2-40B4-BE49-F238E27FC236}">
                <a16:creationId xmlns:a16="http://schemas.microsoft.com/office/drawing/2014/main" id="{55D4DFE1-1EC0-4D66-8D33-63527D3F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7" y="-13252"/>
            <a:ext cx="12192000" cy="6858000"/>
          </a:xfr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2B93863B-8340-402E-9DB5-C098D67E81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821888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/>
            <a:r>
              <a:rPr lang="pl-PL" altLang="pl-PL" sz="3300" b="1" dirty="0">
                <a:latin typeface="timesekst podstawowy)"/>
              </a:rPr>
              <a:t>Przepisy karne</a:t>
            </a:r>
            <a:br>
              <a:rPr lang="pl-PL" altLang="pl-PL" sz="3300" b="1" dirty="0">
                <a:latin typeface="timesekst podstawowy)"/>
              </a:rPr>
            </a:br>
            <a:r>
              <a:rPr lang="pl-PL" altLang="pl-PL" sz="3300" b="1" dirty="0">
                <a:latin typeface="timesekst podstawowy)"/>
              </a:rPr>
              <a:t>Art. 76. ust .1 ustawy  o środkach ochrony roślin</a:t>
            </a:r>
            <a:endParaRPr lang="pl-PL" altLang="pl-PL" sz="3300" b="1" dirty="0">
              <a:latin typeface="timesekst podstawowy)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3D597108-9A16-4525-88F5-5856AB5E1C10}"/>
              </a:ext>
            </a:extLst>
          </p:cNvPr>
          <p:cNvSpPr txBox="1">
            <a:spLocks/>
          </p:cNvSpPr>
          <p:nvPr/>
        </p:nvSpPr>
        <p:spPr>
          <a:xfrm>
            <a:off x="410817" y="1406111"/>
            <a:ext cx="11370366" cy="3299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endParaRPr lang="pl-PL" altLang="pl-PL" sz="2100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DE76EE3E-6F5B-4C47-B59D-A56EC62E7C26}"/>
              </a:ext>
            </a:extLst>
          </p:cNvPr>
          <p:cNvSpPr/>
          <p:nvPr/>
        </p:nvSpPr>
        <p:spPr>
          <a:xfrm>
            <a:off x="649358" y="2276891"/>
            <a:ext cx="11131826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ekst podstawowy)"/>
              </a:rPr>
              <a:t>Kto (….);</a:t>
            </a:r>
          </a:p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ekst podstawowy)"/>
              </a:rPr>
              <a:t>   d) warunków atmosferycznych podczas stosowania środków ochrony roślin, lub</a:t>
            </a:r>
          </a:p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ekst podstawowy)"/>
              </a:rPr>
              <a:t>   e) minimalnych powierzchni stosowania środków ochrony roślin, w przypadku stosowania tych środków przy użyciu sprzętu agrolotniczego, lub</a:t>
            </a:r>
          </a:p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ekst podstawowy)"/>
              </a:rPr>
              <a:t>   f) minimalnych odległości od zbiorników lub cieków wodnych,  lub</a:t>
            </a:r>
          </a:p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ekst podstawowy)"/>
              </a:rPr>
              <a:t>   g) wymogów bezpieczeństwa przy stosowaniu lub przechowywaniu środków ochrony roślin, lub</a:t>
            </a:r>
          </a:p>
        </p:txBody>
      </p:sp>
    </p:spTree>
    <p:extLst>
      <p:ext uri="{BB962C8B-B14F-4D97-AF65-F5344CB8AC3E}">
        <p14:creationId xmlns:p14="http://schemas.microsoft.com/office/powerpoint/2010/main" val="29458640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rzut ekranu&#10;&#10;Opis wygenerowany automatycznie">
            <a:extLst>
              <a:ext uri="{FF2B5EF4-FFF2-40B4-BE49-F238E27FC236}">
                <a16:creationId xmlns:a16="http://schemas.microsoft.com/office/drawing/2014/main" id="{55D4DFE1-1EC0-4D66-8D33-63527D3F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7" y="-13252"/>
            <a:ext cx="12192000" cy="6858000"/>
          </a:xfr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2B93863B-8340-402E-9DB5-C098D67E81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821888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/>
            <a:r>
              <a:rPr lang="pl-PL" altLang="pl-PL" sz="3300" b="1" dirty="0">
                <a:latin typeface="timesekst podstawowy)"/>
              </a:rPr>
              <a:t>Przepisy karne</a:t>
            </a:r>
            <a:br>
              <a:rPr lang="pl-PL" altLang="pl-PL" sz="3300" b="1" dirty="0">
                <a:latin typeface="timesekst podstawowy)"/>
              </a:rPr>
            </a:br>
            <a:r>
              <a:rPr lang="pl-PL" altLang="pl-PL" sz="3300" b="1" dirty="0">
                <a:latin typeface="timesekst podstawowy)"/>
              </a:rPr>
              <a:t>Art. 76. ust .1 ustawy  o środkach ochrony roślin</a:t>
            </a:r>
            <a:endParaRPr lang="pl-PL" altLang="pl-PL" sz="3300" b="1" dirty="0">
              <a:latin typeface="timesekst podstawowy)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3D597108-9A16-4525-88F5-5856AB5E1C10}"/>
              </a:ext>
            </a:extLst>
          </p:cNvPr>
          <p:cNvSpPr txBox="1">
            <a:spLocks/>
          </p:cNvSpPr>
          <p:nvPr/>
        </p:nvSpPr>
        <p:spPr>
          <a:xfrm>
            <a:off x="410817" y="1406111"/>
            <a:ext cx="11370366" cy="3299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endParaRPr lang="pl-PL" altLang="pl-PL" sz="2100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DE76EE3E-6F5B-4C47-B59D-A56EC62E7C26}"/>
              </a:ext>
            </a:extLst>
          </p:cNvPr>
          <p:cNvSpPr/>
          <p:nvPr/>
        </p:nvSpPr>
        <p:spPr>
          <a:xfrm>
            <a:off x="649358" y="2276891"/>
            <a:ext cx="11131826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alt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Kto (….);</a:t>
            </a:r>
          </a:p>
          <a:p>
            <a:r>
              <a:rPr lang="pl-PL" alt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21)  Przechowuje lub unieszkodliwia środek ochrony roślin w sposób stwarzający zagrożenie dla ludzi, zwierząt lub środowiska, lub   </a:t>
            </a:r>
          </a:p>
          <a:p>
            <a:pPr>
              <a:spcAft>
                <a:spcPts val="1200"/>
              </a:spcAft>
            </a:pPr>
            <a:r>
              <a:rPr lang="pl-PL" alt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32) stosuje środek ochrony roślin sprzętem przeznaczonym do   stosowania środków ochrony roślin niesprawnym technicznie lub nieskalibrowanym lub uchyla się od obowiązku poddawania tego sprzętu badaniom w celu potwierdzenia sprawności technicznej </a:t>
            </a:r>
          </a:p>
          <a:p>
            <a:r>
              <a:rPr lang="pl-PL" alt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podlega karze grzywny.   </a:t>
            </a:r>
          </a:p>
        </p:txBody>
      </p:sp>
    </p:spTree>
    <p:extLst>
      <p:ext uri="{BB962C8B-B14F-4D97-AF65-F5344CB8AC3E}">
        <p14:creationId xmlns:p14="http://schemas.microsoft.com/office/powerpoint/2010/main" val="12558786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rzut ekranu&#10;&#10;Opis wygenerowany automatycznie">
            <a:extLst>
              <a:ext uri="{FF2B5EF4-FFF2-40B4-BE49-F238E27FC236}">
                <a16:creationId xmlns:a16="http://schemas.microsoft.com/office/drawing/2014/main" id="{55D4DFE1-1EC0-4D66-8D33-63527D3F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7" y="-13252"/>
            <a:ext cx="12192000" cy="6858000"/>
          </a:xfr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D3348B-793B-41A5-833F-0B31247782B3}"/>
              </a:ext>
            </a:extLst>
          </p:cNvPr>
          <p:cNvSpPr/>
          <p:nvPr/>
        </p:nvSpPr>
        <p:spPr>
          <a:xfrm>
            <a:off x="710855" y="2512358"/>
            <a:ext cx="10831788" cy="1299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endParaRPr lang="pl-PL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3D597108-9A16-4525-88F5-5856AB5E1C10}"/>
              </a:ext>
            </a:extLst>
          </p:cNvPr>
          <p:cNvSpPr txBox="1">
            <a:spLocks/>
          </p:cNvSpPr>
          <p:nvPr/>
        </p:nvSpPr>
        <p:spPr>
          <a:xfrm>
            <a:off x="410817" y="1406111"/>
            <a:ext cx="11370366" cy="3299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endParaRPr lang="pl-PL" altLang="pl-PL" sz="21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8D86778-3598-47C7-A141-511F8A2A7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617" y="913936"/>
            <a:ext cx="7819371" cy="5263859"/>
          </a:xfrm>
          <a:prstGeom prst="rect">
            <a:avLst/>
          </a:prstGeom>
          <a:noFill/>
          <a:ln w="0" cmpd="thickThin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C661293C-888E-4D6C-B179-EB9FC34525A1}"/>
              </a:ext>
            </a:extLst>
          </p:cNvPr>
          <p:cNvSpPr txBox="1">
            <a:spLocks/>
          </p:cNvSpPr>
          <p:nvPr/>
        </p:nvSpPr>
        <p:spPr bwMode="auto">
          <a:xfrm>
            <a:off x="1528969" y="1407492"/>
            <a:ext cx="6172200" cy="14271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 Math" panose="02040503050406030204" pitchFamily="18" charset="0"/>
              </a:rPr>
              <a:t>Dziękuję za uwagę</a:t>
            </a:r>
          </a:p>
        </p:txBody>
      </p:sp>
    </p:spTree>
    <p:extLst>
      <p:ext uri="{BB962C8B-B14F-4D97-AF65-F5344CB8AC3E}">
        <p14:creationId xmlns:p14="http://schemas.microsoft.com/office/powerpoint/2010/main" val="3813331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rzut ekranu&#10;&#10;Opis wygenerowany automatycznie">
            <a:extLst>
              <a:ext uri="{FF2B5EF4-FFF2-40B4-BE49-F238E27FC236}">
                <a16:creationId xmlns:a16="http://schemas.microsoft.com/office/drawing/2014/main" id="{55D4DFE1-1EC0-4D66-8D33-63527D3F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D3348B-793B-41A5-833F-0B31247782B3}"/>
              </a:ext>
            </a:extLst>
          </p:cNvPr>
          <p:cNvSpPr/>
          <p:nvPr/>
        </p:nvSpPr>
        <p:spPr>
          <a:xfrm>
            <a:off x="710855" y="2512358"/>
            <a:ext cx="10831788" cy="1299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endParaRPr lang="pl-PL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2B93863B-8340-402E-9DB5-C098D67E81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735432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/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Struktura organizacyjna WIORiN w Lublinie</a:t>
            </a:r>
            <a:endParaRPr lang="pl-PL" altLang="pl-PL" sz="33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3D597108-9A16-4525-88F5-5856AB5E1C10}"/>
              </a:ext>
            </a:extLst>
          </p:cNvPr>
          <p:cNvSpPr txBox="1">
            <a:spLocks/>
          </p:cNvSpPr>
          <p:nvPr/>
        </p:nvSpPr>
        <p:spPr>
          <a:xfrm>
            <a:off x="1036982" y="2060994"/>
            <a:ext cx="10642945" cy="3711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pl-PL" altLang="pl-PL" b="1" dirty="0">
                <a:latin typeface="timesekst podstawowy)"/>
              </a:rPr>
              <a:t> </a:t>
            </a:r>
            <a:r>
              <a:rPr lang="pl-PL" altLang="pl-PL" sz="2300" b="1" dirty="0">
                <a:latin typeface="timesekst podstawowy)"/>
              </a:rPr>
              <a:t>działy merytoryczne</a:t>
            </a:r>
            <a:endParaRPr lang="pl-PL" altLang="pl-PL" sz="2100" b="1" dirty="0">
              <a:latin typeface="timesekst podstawowy)"/>
            </a:endParaRPr>
          </a:p>
          <a:p>
            <a:pPr lvl="3">
              <a:spcAft>
                <a:spcPts val="300"/>
              </a:spcAft>
              <a:buFont typeface="Wingdings" pitchFamily="2" charset="2"/>
              <a:buChar char="q"/>
              <a:defRPr/>
            </a:pPr>
            <a:r>
              <a:rPr lang="pl-PL" altLang="pl-PL" sz="2100" b="1" dirty="0">
                <a:latin typeface="timesekst podstawowy)"/>
              </a:rPr>
              <a:t>  Dział Nadzoru Fitosanitarnego</a:t>
            </a:r>
          </a:p>
          <a:p>
            <a:pPr lvl="3">
              <a:spcAft>
                <a:spcPts val="300"/>
              </a:spcAft>
              <a:buFont typeface="Wingdings" pitchFamily="2" charset="2"/>
              <a:buChar char="q"/>
              <a:defRPr/>
            </a:pPr>
            <a:r>
              <a:rPr lang="pl-PL" altLang="pl-PL" sz="2100" b="1" dirty="0">
                <a:latin typeface="timesekst podstawowy)"/>
              </a:rPr>
              <a:t>  Dział Nadzoru Nasiennego</a:t>
            </a:r>
          </a:p>
          <a:p>
            <a:pPr lvl="3">
              <a:spcAft>
                <a:spcPts val="300"/>
              </a:spcAft>
              <a:buFont typeface="Wingdings" pitchFamily="2" charset="2"/>
              <a:buChar char="q"/>
              <a:defRPr/>
            </a:pPr>
            <a:r>
              <a:rPr lang="pl-PL" altLang="pl-PL" sz="2100" b="1" dirty="0">
                <a:latin typeface="timesekst podstawowy)"/>
              </a:rPr>
              <a:t>  Dział Ochrony Roślin i Techniki</a:t>
            </a:r>
          </a:p>
          <a:p>
            <a:pPr lvl="3">
              <a:spcAft>
                <a:spcPts val="300"/>
              </a:spcAft>
              <a:buFont typeface="Wingdings" pitchFamily="2" charset="2"/>
              <a:buChar char="q"/>
              <a:defRPr/>
            </a:pPr>
            <a:r>
              <a:rPr lang="pl-PL" altLang="pl-PL" sz="2100" b="1" dirty="0">
                <a:latin typeface="timesekst podstawowy)"/>
              </a:rPr>
              <a:t>  Laboratorium Wojewódzkie   </a:t>
            </a:r>
          </a:p>
          <a:p>
            <a:pPr marL="1800000" lvl="3" indent="-285750">
              <a:buFont typeface="Arial" panose="020B0604020202020204" pitchFamily="34" charset="0"/>
              <a:buChar char="•"/>
              <a:defRPr/>
            </a:pPr>
            <a:r>
              <a:rPr lang="pl-PL" altLang="pl-PL" b="1" dirty="0">
                <a:latin typeface="timesekst podstawowy)"/>
              </a:rPr>
              <a:t>Laboratorium Fitosanitarne w Radzyniu Podlaskim  </a:t>
            </a:r>
          </a:p>
          <a:p>
            <a:pPr marL="1800000" lvl="3" indent="-285750">
              <a:buFont typeface="Arial" panose="020B0604020202020204" pitchFamily="34" charset="0"/>
              <a:buChar char="•"/>
              <a:defRPr/>
            </a:pPr>
            <a:r>
              <a:rPr lang="pl-PL" altLang="pl-PL" b="1" dirty="0">
                <a:latin typeface="timesekst podstawowy)"/>
              </a:rPr>
              <a:t>Laboratorium Fitosanitarne w Lublinie </a:t>
            </a:r>
          </a:p>
          <a:p>
            <a:pPr marL="1800000" lvl="3" indent="-285750">
              <a:buFont typeface="Arial" panose="020B0604020202020204" pitchFamily="34" charset="0"/>
              <a:buChar char="•"/>
              <a:defRPr/>
            </a:pPr>
            <a:r>
              <a:rPr lang="pl-PL" altLang="pl-PL" b="1" dirty="0">
                <a:latin typeface="timesekst podstawowy)"/>
              </a:rPr>
              <a:t>Pracownia Oceny Nasion. </a:t>
            </a:r>
          </a:p>
          <a:p>
            <a:pPr lvl="3">
              <a:buFont typeface="Wingdings" pitchFamily="2" charset="2"/>
              <a:buChar char="q"/>
              <a:defRPr/>
            </a:pPr>
            <a:endParaRPr lang="pl-PL" altLang="pl-PL" sz="2100" b="1" dirty="0">
              <a:latin typeface="timesekst podstawowy)"/>
            </a:endParaRPr>
          </a:p>
          <a:p>
            <a:pPr marL="406400" lvl="1" indent="-6350">
              <a:buFont typeface="Wingdings" pitchFamily="2" charset="2"/>
              <a:buChar char="ü"/>
              <a:defRPr/>
            </a:pPr>
            <a:r>
              <a:rPr lang="pl-PL" altLang="pl-PL" sz="2300" b="1" dirty="0">
                <a:latin typeface="timesekst podstawowy)"/>
              </a:rPr>
              <a:t>15 oddziałów terenowych</a:t>
            </a:r>
            <a:r>
              <a:rPr lang="pl-PL" altLang="pl-PL" sz="2300" dirty="0">
                <a:latin typeface="timesekst podstawowy)"/>
              </a:rPr>
              <a:t>,</a:t>
            </a:r>
          </a:p>
          <a:p>
            <a:pPr marL="6350" indent="-6350">
              <a:defRPr/>
            </a:pPr>
            <a:endParaRPr lang="pl-PL" altLang="pl-PL" sz="2300" dirty="0">
              <a:latin typeface="timesekst podstawowy)"/>
            </a:endParaRPr>
          </a:p>
          <a:p>
            <a:pPr marL="406400" lvl="1" indent="-6350">
              <a:buFont typeface="Wingdings" pitchFamily="2" charset="2"/>
              <a:buChar char="ü"/>
              <a:defRPr/>
            </a:pPr>
            <a:r>
              <a:rPr lang="pl-PL" altLang="pl-PL" sz="2300" dirty="0">
                <a:latin typeface="timesekst podstawowy)"/>
              </a:rPr>
              <a:t> </a:t>
            </a:r>
            <a:r>
              <a:rPr lang="pl-PL" altLang="pl-PL" sz="2300" b="1" dirty="0">
                <a:latin typeface="timesekst podstawowy)"/>
              </a:rPr>
              <a:t>3 oddziały graniczne.</a:t>
            </a:r>
          </a:p>
        </p:txBody>
      </p:sp>
    </p:spTree>
    <p:extLst>
      <p:ext uri="{BB962C8B-B14F-4D97-AF65-F5344CB8AC3E}">
        <p14:creationId xmlns:p14="http://schemas.microsoft.com/office/powerpoint/2010/main" val="1440630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rzut ekranu&#10;&#10;Opis wygenerowany automatycznie">
            <a:extLst>
              <a:ext uri="{FF2B5EF4-FFF2-40B4-BE49-F238E27FC236}">
                <a16:creationId xmlns:a16="http://schemas.microsoft.com/office/drawing/2014/main" id="{55D4DFE1-1EC0-4D66-8D33-63527D3F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D3348B-793B-41A5-833F-0B31247782B3}"/>
              </a:ext>
            </a:extLst>
          </p:cNvPr>
          <p:cNvSpPr/>
          <p:nvPr/>
        </p:nvSpPr>
        <p:spPr>
          <a:xfrm>
            <a:off x="710855" y="2512358"/>
            <a:ext cx="10831788" cy="1299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endParaRPr lang="pl-PL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3D597108-9A16-4525-88F5-5856AB5E1C10}"/>
              </a:ext>
            </a:extLst>
          </p:cNvPr>
          <p:cNvSpPr txBox="1">
            <a:spLocks/>
          </p:cNvSpPr>
          <p:nvPr/>
        </p:nvSpPr>
        <p:spPr>
          <a:xfrm>
            <a:off x="838200" y="2132856"/>
            <a:ext cx="10515600" cy="3499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dirty="0"/>
          </a:p>
        </p:txBody>
      </p:sp>
      <p:pic>
        <p:nvPicPr>
          <p:cNvPr id="8" name="Symbol zastępczy zawartości 4">
            <a:extLst>
              <a:ext uri="{FF2B5EF4-FFF2-40B4-BE49-F238E27FC236}">
                <a16:creationId xmlns:a16="http://schemas.microsoft.com/office/drawing/2014/main" id="{E3CEFFA3-BD8A-4D82-832A-BA102B785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0320" y="768627"/>
            <a:ext cx="4076634" cy="5316676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E9E2E9C-E178-40DD-9D20-C918B5B27468}"/>
              </a:ext>
            </a:extLst>
          </p:cNvPr>
          <p:cNvSpPr txBox="1">
            <a:spLocks/>
          </p:cNvSpPr>
          <p:nvPr/>
        </p:nvSpPr>
        <p:spPr>
          <a:xfrm>
            <a:off x="6256890" y="653983"/>
            <a:ext cx="4778375" cy="59753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Bef>
                <a:spcPts val="0"/>
              </a:spcBef>
              <a:buClr>
                <a:srgbClr val="003300"/>
              </a:buClr>
              <a:buFont typeface="Calibri" panose="020F0502020204030204" pitchFamily="34" charset="0"/>
              <a:buAutoNum type="arabicPeriod"/>
              <a:defRPr/>
            </a:pPr>
            <a:r>
              <a:rPr lang="pl-PL" altLang="pl-PL" sz="2000" b="1" dirty="0">
                <a:latin typeface="Candara" panose="020E0502030303020204" pitchFamily="34" charset="0"/>
              </a:rPr>
              <a:t>Biała Podlaska – 7 pracowników</a:t>
            </a:r>
          </a:p>
          <a:p>
            <a:pPr marL="514350" indent="-514350">
              <a:buClr>
                <a:srgbClr val="003300"/>
              </a:buClr>
              <a:buFont typeface="Calibri" panose="020F0502020204030204" pitchFamily="34" charset="0"/>
              <a:buAutoNum type="arabicPeriod"/>
              <a:defRPr/>
            </a:pPr>
            <a:r>
              <a:rPr lang="pl-PL" altLang="pl-PL" sz="2000" b="1" dirty="0">
                <a:latin typeface="Candara" panose="020E0502030303020204" pitchFamily="34" charset="0"/>
              </a:rPr>
              <a:t>Biłgoraj  – 6 pracowników</a:t>
            </a:r>
          </a:p>
          <a:p>
            <a:pPr marL="514350" indent="-514350">
              <a:buClr>
                <a:srgbClr val="003300"/>
              </a:buClr>
              <a:buFont typeface="Calibri" panose="020F0502020204030204" pitchFamily="34" charset="0"/>
              <a:buAutoNum type="arabicPeriod"/>
              <a:defRPr/>
            </a:pPr>
            <a:r>
              <a:rPr lang="pl-PL" altLang="pl-PL" sz="2000" b="1" dirty="0">
                <a:latin typeface="Candara" panose="020E0502030303020204" pitchFamily="34" charset="0"/>
              </a:rPr>
              <a:t>Chełm – 7 pracowników</a:t>
            </a:r>
          </a:p>
          <a:p>
            <a:pPr marL="514350" indent="-514350">
              <a:buClr>
                <a:srgbClr val="003300"/>
              </a:buClr>
              <a:buFont typeface="Calibri" panose="020F0502020204030204" pitchFamily="34" charset="0"/>
              <a:buAutoNum type="arabicPeriod"/>
              <a:defRPr/>
            </a:pPr>
            <a:r>
              <a:rPr lang="pl-PL" altLang="pl-PL" sz="2000" b="1" dirty="0">
                <a:latin typeface="Candara" panose="020E0502030303020204" pitchFamily="34" charset="0"/>
              </a:rPr>
              <a:t>Hrubieszów – 5 pracowników</a:t>
            </a:r>
          </a:p>
          <a:p>
            <a:pPr marL="514350" indent="-514350">
              <a:buClr>
                <a:srgbClr val="003300"/>
              </a:buClr>
              <a:buFont typeface="Calibri" panose="020F0502020204030204" pitchFamily="34" charset="0"/>
              <a:buAutoNum type="arabicPeriod"/>
              <a:defRPr/>
            </a:pPr>
            <a:r>
              <a:rPr lang="pl-PL" altLang="pl-PL" sz="2000" b="1" dirty="0">
                <a:latin typeface="Candara" panose="020E0502030303020204" pitchFamily="34" charset="0"/>
              </a:rPr>
              <a:t>Kraśnik – 4 pracowników</a:t>
            </a:r>
          </a:p>
          <a:p>
            <a:pPr marL="514350" indent="-514350">
              <a:buClr>
                <a:srgbClr val="003300"/>
              </a:buClr>
              <a:buFont typeface="Calibri" panose="020F0502020204030204" pitchFamily="34" charset="0"/>
              <a:buAutoNum type="arabicPeriod"/>
              <a:defRPr/>
            </a:pPr>
            <a:r>
              <a:rPr lang="pl-PL" altLang="pl-PL" sz="2000" b="1" dirty="0">
                <a:latin typeface="Candara" panose="020E0502030303020204" pitchFamily="34" charset="0"/>
              </a:rPr>
              <a:t>Lublin – 10 pracowników</a:t>
            </a:r>
          </a:p>
          <a:p>
            <a:pPr marL="514350" indent="-514350">
              <a:buClr>
                <a:srgbClr val="003300"/>
              </a:buClr>
              <a:buFont typeface="Calibri" panose="020F0502020204030204" pitchFamily="34" charset="0"/>
              <a:buAutoNum type="arabicPeriod"/>
              <a:defRPr/>
            </a:pPr>
            <a:r>
              <a:rPr lang="pl-PL" altLang="pl-PL" sz="2000" b="1" dirty="0">
                <a:latin typeface="Candara" panose="020E0502030303020204" pitchFamily="34" charset="0"/>
              </a:rPr>
              <a:t>Łęczna – 4 pracowników</a:t>
            </a:r>
          </a:p>
          <a:p>
            <a:pPr marL="514350" indent="-514350">
              <a:buClr>
                <a:srgbClr val="003300"/>
              </a:buClr>
              <a:buFont typeface="Calibri" panose="020F0502020204030204" pitchFamily="34" charset="0"/>
              <a:buAutoNum type="arabicPeriod"/>
              <a:defRPr/>
            </a:pPr>
            <a:r>
              <a:rPr lang="pl-PL" altLang="pl-PL" sz="2000" b="1" dirty="0">
                <a:latin typeface="Candara" panose="020E0502030303020204" pitchFamily="34" charset="0"/>
              </a:rPr>
              <a:t>Łuków  – 6  pracowników</a:t>
            </a:r>
          </a:p>
          <a:p>
            <a:pPr marL="514350" indent="-514350">
              <a:buClr>
                <a:srgbClr val="003300"/>
              </a:buClr>
              <a:buFont typeface="Calibri" panose="020F0502020204030204" pitchFamily="34" charset="0"/>
              <a:buAutoNum type="arabicPeriod"/>
              <a:defRPr/>
            </a:pPr>
            <a:r>
              <a:rPr lang="pl-PL" altLang="pl-PL" sz="2000" b="1" dirty="0">
                <a:latin typeface="Candara" panose="020E0502030303020204" pitchFamily="34" charset="0"/>
              </a:rPr>
              <a:t>Opole Lubelskie – 7 pracowników</a:t>
            </a:r>
          </a:p>
          <a:p>
            <a:pPr marL="514350" indent="-514350">
              <a:buClr>
                <a:srgbClr val="003300"/>
              </a:buClr>
              <a:buFont typeface="Calibri" panose="020F0502020204030204" pitchFamily="34" charset="0"/>
              <a:buAutoNum type="arabicPeriod"/>
              <a:defRPr/>
            </a:pPr>
            <a:r>
              <a:rPr lang="pl-PL" altLang="pl-PL" sz="2000" b="1" dirty="0">
                <a:latin typeface="Candara" panose="020E0502030303020204" pitchFamily="34" charset="0"/>
              </a:rPr>
              <a:t>Parczew – 5 pracowników</a:t>
            </a:r>
          </a:p>
          <a:p>
            <a:pPr marL="514350" indent="-514350">
              <a:buClr>
                <a:srgbClr val="003300"/>
              </a:buClr>
              <a:buFont typeface="Calibri" panose="020F0502020204030204" pitchFamily="34" charset="0"/>
              <a:buAutoNum type="arabicPeriod"/>
              <a:defRPr/>
            </a:pPr>
            <a:r>
              <a:rPr lang="pl-PL" altLang="pl-PL" sz="2000" b="1" dirty="0">
                <a:latin typeface="Candara" panose="020E0502030303020204" pitchFamily="34" charset="0"/>
              </a:rPr>
              <a:t>Puławy – 9 pracowników</a:t>
            </a:r>
          </a:p>
          <a:p>
            <a:pPr marL="514350" indent="-514350">
              <a:buClr>
                <a:srgbClr val="003300"/>
              </a:buClr>
              <a:buFont typeface="Calibri" panose="020F0502020204030204" pitchFamily="34" charset="0"/>
              <a:buAutoNum type="arabicPeriod"/>
              <a:defRPr/>
            </a:pPr>
            <a:r>
              <a:rPr lang="pl-PL" altLang="pl-PL" sz="2000" b="1" dirty="0">
                <a:latin typeface="Candara" panose="020E0502030303020204" pitchFamily="34" charset="0"/>
              </a:rPr>
              <a:t>Radzyń Podlaski – 5  pracowników</a:t>
            </a:r>
          </a:p>
          <a:p>
            <a:pPr marL="514350" indent="-514350">
              <a:buClr>
                <a:srgbClr val="003300"/>
              </a:buClr>
              <a:buFont typeface="Calibri" panose="020F0502020204030204" pitchFamily="34" charset="0"/>
              <a:buAutoNum type="arabicPeriod"/>
              <a:defRPr/>
            </a:pPr>
            <a:r>
              <a:rPr lang="pl-PL" altLang="pl-PL" sz="2000" b="1" dirty="0">
                <a:latin typeface="Candara" panose="020E0502030303020204" pitchFamily="34" charset="0"/>
              </a:rPr>
              <a:t>Tomaszów Lubelski – 8 pracowników </a:t>
            </a:r>
          </a:p>
          <a:p>
            <a:pPr marL="514350" indent="-514350">
              <a:buClr>
                <a:srgbClr val="003300"/>
              </a:buClr>
              <a:buFont typeface="Calibri" panose="020F0502020204030204" pitchFamily="34" charset="0"/>
              <a:buAutoNum type="arabicPeriod"/>
              <a:defRPr/>
            </a:pPr>
            <a:r>
              <a:rPr lang="pl-PL" altLang="pl-PL" sz="2000" b="1" dirty="0">
                <a:latin typeface="Candara" panose="020E0502030303020204" pitchFamily="34" charset="0"/>
              </a:rPr>
              <a:t>Włodawa – 4 pracowników</a:t>
            </a:r>
          </a:p>
          <a:p>
            <a:pPr marL="514350" indent="-514350">
              <a:buClr>
                <a:srgbClr val="003300"/>
              </a:buClr>
              <a:buFont typeface="Calibri" panose="020F0502020204030204" pitchFamily="34" charset="0"/>
              <a:buAutoNum type="arabicPeriod"/>
              <a:defRPr/>
            </a:pPr>
            <a:r>
              <a:rPr lang="pl-PL" altLang="pl-PL" sz="2000" b="1" dirty="0">
                <a:latin typeface="Candara" panose="020E0502030303020204" pitchFamily="34" charset="0"/>
              </a:rPr>
              <a:t>Zamość  – 8 pracowników</a:t>
            </a:r>
          </a:p>
          <a:p>
            <a:pPr marL="0" indent="0">
              <a:buClr>
                <a:srgbClr val="003300"/>
              </a:buClr>
              <a:buFont typeface="Arial" panose="020B0604020202020204" pitchFamily="34" charset="0"/>
              <a:buNone/>
              <a:defRPr/>
            </a:pPr>
            <a:endParaRPr lang="pl-PL" altLang="pl-PL" sz="20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796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rzut ekranu&#10;&#10;Opis wygenerowany automatycznie">
            <a:extLst>
              <a:ext uri="{FF2B5EF4-FFF2-40B4-BE49-F238E27FC236}">
                <a16:creationId xmlns:a16="http://schemas.microsoft.com/office/drawing/2014/main" id="{55D4DFE1-1EC0-4D66-8D33-63527D3F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D3348B-793B-41A5-833F-0B31247782B3}"/>
              </a:ext>
            </a:extLst>
          </p:cNvPr>
          <p:cNvSpPr/>
          <p:nvPr/>
        </p:nvSpPr>
        <p:spPr>
          <a:xfrm>
            <a:off x="710855" y="2512358"/>
            <a:ext cx="10831788" cy="1299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endParaRPr lang="pl-PL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3D597108-9A16-4525-88F5-5856AB5E1C10}"/>
              </a:ext>
            </a:extLst>
          </p:cNvPr>
          <p:cNvSpPr txBox="1">
            <a:spLocks/>
          </p:cNvSpPr>
          <p:nvPr/>
        </p:nvSpPr>
        <p:spPr>
          <a:xfrm>
            <a:off x="838200" y="2132856"/>
            <a:ext cx="10515600" cy="3499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dirty="0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E05FB732-9B71-4022-9929-34EC07DD3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330" y="419099"/>
            <a:ext cx="476408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altLang="pl-PL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altLang="pl-PL" sz="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kumimoji="0" lang="pl-PL" altLang="pl-PL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Oddziały Graniczne</a:t>
            </a:r>
            <a:r>
              <a:rPr kumimoji="0" lang="pl-PL" altLang="pl-PL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Koroszczyn – 13 pracowników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Dorohusk – 4 pracowników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altLang="pl-PL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Hrubieszów – 5 pracowników</a:t>
            </a:r>
            <a:endParaRPr kumimoji="0" lang="pl-PL" altLang="pl-PL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altLang="pl-P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 ramach każdego oddziału granicznego funkcjonują przejścia drogowe i kolejowe</a:t>
            </a:r>
            <a:endParaRPr kumimoji="0" lang="pl-PL" altLang="pl-PL" sz="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pl-PL" altLang="pl-PL" sz="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altLang="pl-PL" sz="2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Przejścia graniczne:</a:t>
            </a:r>
          </a:p>
          <a:p>
            <a:pPr marL="1600200" marR="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pl-PL" altLang="pl-PL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drogowe</a:t>
            </a:r>
          </a:p>
          <a:p>
            <a:pPr marL="1600200" marR="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00200" marR="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pl-PL" altLang="pl-PL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kolejowe</a:t>
            </a:r>
          </a:p>
          <a:p>
            <a:pPr marL="1600200" marR="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altLang="pl-PL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14" descr="map-p-docel">
            <a:extLst>
              <a:ext uri="{FF2B5EF4-FFF2-40B4-BE49-F238E27FC236}">
                <a16:creationId xmlns:a16="http://schemas.microsoft.com/office/drawing/2014/main" id="{F65C96E3-E879-4F22-B6EC-B4849385D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42062" y="658812"/>
            <a:ext cx="4327525" cy="55403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938B1079-25B4-490F-9B94-DF4EDD371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240" y="4750338"/>
            <a:ext cx="944962" cy="304626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D1B87A89-8EE1-42D4-A4C9-11E1704145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240" y="5172676"/>
            <a:ext cx="944962" cy="29873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E4F79015-EA00-40DC-A25C-7B22C0C0D2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2723" y="1474043"/>
            <a:ext cx="231668" cy="225572"/>
          </a:xfrm>
          <a:prstGeom prst="rect">
            <a:avLst/>
          </a:prstGeom>
        </p:spPr>
      </p:pic>
      <p:sp>
        <p:nvSpPr>
          <p:cNvPr id="16" name="Rectangle 21">
            <a:extLst>
              <a:ext uri="{FF2B5EF4-FFF2-40B4-BE49-F238E27FC236}">
                <a16:creationId xmlns:a16="http://schemas.microsoft.com/office/drawing/2014/main" id="{6814137F-A774-4AB7-8CA2-C4479D437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6598" y="1225826"/>
            <a:ext cx="2016125" cy="288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Koroszczyn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0D2C4F0F-69F5-4646-87A4-3E2BBD8CF2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4391" y="1716164"/>
            <a:ext cx="225572" cy="231668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FEEB9C2D-F75D-4408-BCFC-6FF0A862CE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46559" y="1891397"/>
            <a:ext cx="1341236" cy="542591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A1874954-CF9F-4A3B-874D-27DDFBF5C4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3306" y="3582802"/>
            <a:ext cx="225572" cy="225572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740F44BD-D61D-4628-BEB8-E269535E31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7723" y="3265783"/>
            <a:ext cx="1627773" cy="542591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1D94E7D7-92A9-415C-A3C2-73E4B7398F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45626" y="3818312"/>
            <a:ext cx="225572" cy="225572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835515AC-11B9-4B50-ACF6-950140E8BA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46559" y="4003150"/>
            <a:ext cx="1268078" cy="493819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9726624D-43A3-4883-AFED-CA7CC20A7C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98803" y="4564830"/>
            <a:ext cx="231668" cy="231668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0CB55118-ABBD-457F-95AE-D6997162050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32135" y="4716522"/>
            <a:ext cx="1414395" cy="493819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DFA16D9F-24DC-4656-A91C-4471A1F9AD9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78646" y="5789113"/>
            <a:ext cx="225572" cy="231668"/>
          </a:xfrm>
          <a:prstGeom prst="rect">
            <a:avLst/>
          </a:prstGeom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51247390-36C0-46B5-8A09-909C9447BEC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47215" y="5375299"/>
            <a:ext cx="145097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03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rzut ekranu&#10;&#10;Opis wygenerowany automatycznie">
            <a:extLst>
              <a:ext uri="{FF2B5EF4-FFF2-40B4-BE49-F238E27FC236}">
                <a16:creationId xmlns:a16="http://schemas.microsoft.com/office/drawing/2014/main" id="{55D4DFE1-1EC0-4D66-8D33-63527D3F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D3348B-793B-41A5-833F-0B31247782B3}"/>
              </a:ext>
            </a:extLst>
          </p:cNvPr>
          <p:cNvSpPr/>
          <p:nvPr/>
        </p:nvSpPr>
        <p:spPr>
          <a:xfrm>
            <a:off x="710855" y="2512358"/>
            <a:ext cx="10831788" cy="1299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endParaRPr lang="pl-PL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endParaRPr lang="pl-PL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2B93863B-8340-402E-9DB5-C098D67E81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841448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/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Dział Ochrony Roślin i Techniki WIORiN w Lublinie </a:t>
            </a:r>
            <a:b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główne zadania </a:t>
            </a:r>
            <a:endParaRPr lang="pl-PL" altLang="pl-PL" sz="33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3D597108-9A16-4525-88F5-5856AB5E1C10}"/>
              </a:ext>
            </a:extLst>
          </p:cNvPr>
          <p:cNvSpPr txBox="1">
            <a:spLocks/>
          </p:cNvSpPr>
          <p:nvPr/>
        </p:nvSpPr>
        <p:spPr>
          <a:xfrm>
            <a:off x="838200" y="2132856"/>
            <a:ext cx="10515600" cy="3499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dirty="0"/>
          </a:p>
        </p:txBody>
      </p:sp>
      <p:sp>
        <p:nvSpPr>
          <p:cNvPr id="8" name="Symbol zastępczy zawartości 4">
            <a:extLst>
              <a:ext uri="{FF2B5EF4-FFF2-40B4-BE49-F238E27FC236}">
                <a16:creationId xmlns:a16="http://schemas.microsoft.com/office/drawing/2014/main" id="{60ACA246-4464-4547-984B-CA8F6CF25366}"/>
              </a:ext>
            </a:extLst>
          </p:cNvPr>
          <p:cNvSpPr txBox="1">
            <a:spLocks/>
          </p:cNvSpPr>
          <p:nvPr/>
        </p:nvSpPr>
        <p:spPr bwMode="auto">
          <a:xfrm>
            <a:off x="1110801" y="2652975"/>
            <a:ext cx="1003189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altLang="pl-PL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Jednym z głównych zadań realizowanych przez Wojewódzki Inspektorat Ochrony Roślin i Nasiennictwa w Lublinie jest </a:t>
            </a:r>
            <a:r>
              <a:rPr kumimoji="0" lang="pl-PL" altLang="pl-PL" sz="2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nadzór nad obrotem </a:t>
            </a:r>
            <a:br>
              <a:rPr kumimoji="0" lang="pl-PL" altLang="pl-PL" sz="2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pl-PL" altLang="pl-PL" sz="2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stosowaniem środków ochrony roślin. </a:t>
            </a:r>
            <a:r>
              <a:rPr kumimoji="0" lang="pl-PL" altLang="pl-PL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 ramach nadzoru</a:t>
            </a:r>
            <a:r>
              <a:rPr kumimoji="0" lang="pl-PL" altLang="pl-PL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l-PL" altLang="pl-PL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prowadzone są m.in. </a:t>
            </a:r>
            <a:r>
              <a:rPr kumimoji="0" lang="pl-PL" altLang="pl-PL" sz="2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kontrole w zakresie prawidłowego stosowania środków ochrony roślin.</a:t>
            </a:r>
            <a:endParaRPr kumimoji="0" lang="pl-PL" altLang="pl-PL" sz="2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altLang="pl-PL" sz="2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824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zrzut ekranu&#10;&#10;Opis wygenerowany automatycznie">
            <a:extLst>
              <a:ext uri="{FF2B5EF4-FFF2-40B4-BE49-F238E27FC236}">
                <a16:creationId xmlns:a16="http://schemas.microsoft.com/office/drawing/2014/main" id="{55D4DFE1-1EC0-4D66-8D33-63527D3F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FD3348B-793B-41A5-833F-0B31247782B3}"/>
              </a:ext>
            </a:extLst>
          </p:cNvPr>
          <p:cNvSpPr/>
          <p:nvPr/>
        </p:nvSpPr>
        <p:spPr>
          <a:xfrm>
            <a:off x="710855" y="2209654"/>
            <a:ext cx="10831788" cy="351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l-PL" altLang="pl-PL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Rozporządzenie Parlamentu Europejskiego i Rady (UE) 2017/625 z dnia 15 marca 2017 r. </a:t>
            </a:r>
            <a:br>
              <a:rPr lang="pl-PL" altLang="pl-PL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sprawie kontroli urzędowych i innych czynności urzędowych przeprowadzanych w celu zapewnienia stosowania prawa żywnościowego i paszowego oraz zasad dotyczących zdrowia i dobrostanu zwierząt, zdrowia roślin i środków ochrony roślin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l-PL" altLang="pl-PL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Rozporządzenie Parlamentu Europejskiego i Rady (WE) nr 1107/2009 z dnia 21 października 2009 r. </a:t>
            </a:r>
            <a:r>
              <a:rPr lang="pl-PL" altLang="pl-PL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dotyczące wprowadzania do obrotu środków ochrony roślin</a:t>
            </a:r>
            <a:endParaRPr lang="pl-PL" altLang="pl-PL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l-PL" altLang="pl-PL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Ustawa z dnia 13 lutego 2020 r. </a:t>
            </a:r>
            <a:r>
              <a:rPr lang="pl-PL" altLang="pl-PL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Państwowej Inspekcji Ochrony Roślin i Nasiennictwa </a:t>
            </a:r>
            <a:br>
              <a:rPr lang="pl-PL" altLang="pl-PL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(Dz. U. z 2020 r. poz. 425)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l-PL" altLang="pl-PL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Ustawa z dnia 8 marca 2013 r. </a:t>
            </a:r>
            <a:r>
              <a:rPr lang="pl-PL" altLang="pl-PL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środkach ochrony roślin </a:t>
            </a:r>
            <a:r>
              <a:rPr lang="pl-PL" altLang="pl-PL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(Dz. U. z 2019 r. poz. 1900 z </a:t>
            </a:r>
            <a:r>
              <a:rPr lang="pl-PL" altLang="pl-PL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późn</a:t>
            </a:r>
            <a:r>
              <a:rPr lang="pl-PL" altLang="pl-PL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zm.)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2B93863B-8340-402E-9DB5-C098D67E81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68949" y="739579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hangingPunct="1"/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Przepisy regulujące wprowadzanie do obrotu </a:t>
            </a:r>
            <a:b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stosowanie środków ochrony roślin</a:t>
            </a:r>
            <a:endParaRPr lang="pl-PL" altLang="pl-PL" sz="33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3D597108-9A16-4525-88F5-5856AB5E1C10}"/>
              </a:ext>
            </a:extLst>
          </p:cNvPr>
          <p:cNvSpPr txBox="1">
            <a:spLocks/>
          </p:cNvSpPr>
          <p:nvPr/>
        </p:nvSpPr>
        <p:spPr>
          <a:xfrm>
            <a:off x="838200" y="2132856"/>
            <a:ext cx="10515600" cy="3499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2152668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3159</Words>
  <Application>Microsoft Office PowerPoint</Application>
  <PresentationFormat>Panoramiczny</PresentationFormat>
  <Paragraphs>261</Paragraphs>
  <Slides>46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46</vt:i4>
      </vt:variant>
    </vt:vector>
  </HeadingPairs>
  <TitlesOfParts>
    <vt:vector size="55" baseType="lpstr">
      <vt:lpstr>Arial</vt:lpstr>
      <vt:lpstr>Calibri</vt:lpstr>
      <vt:lpstr>Calibri Light</vt:lpstr>
      <vt:lpstr>Cambria Math</vt:lpstr>
      <vt:lpstr>Candara</vt:lpstr>
      <vt:lpstr>Times New Roman</vt:lpstr>
      <vt:lpstr>timesekst podstawowy)</vt:lpstr>
      <vt:lpstr>Wingdings</vt:lpstr>
      <vt:lpstr>Motyw pakietu Office</vt:lpstr>
      <vt:lpstr>Prezentacja programu PowerPoint</vt:lpstr>
      <vt:lpstr>Plan szkolenia </vt:lpstr>
      <vt:lpstr>Struktura organizacyjna WIORiN w Lublinie  na tle PIORiN </vt:lpstr>
      <vt:lpstr>Prezentacja programu PowerPoint</vt:lpstr>
      <vt:lpstr>Struktura organizacyjna WIORiN w Lublinie</vt:lpstr>
      <vt:lpstr>Prezentacja programu PowerPoint</vt:lpstr>
      <vt:lpstr>Prezentacja programu PowerPoint</vt:lpstr>
      <vt:lpstr>Dział Ochrony Roślin i Techniki WIORiN w Lublinie   główne zadania </vt:lpstr>
      <vt:lpstr>Przepisy regulujące wprowadzanie do obrotu  i stosowanie środków ochrony roślin</vt:lpstr>
      <vt:lpstr>Przepisy regulujące wprowadzanie do obrotu  i stosowanie środków ochrony roślin</vt:lpstr>
      <vt:lpstr>Przepisy regulujące wprowadzanie do obrotu  i stosowanie środków ochrony roślin</vt:lpstr>
      <vt:lpstr>Przepisy regulujące wprowadzanie do obrotu  i stosowanie środków ochrony roślin</vt:lpstr>
      <vt:lpstr>Przepisy regulujące wprowadzanie do obrotu  i stosowanie środków ochrony roślin</vt:lpstr>
      <vt:lpstr>Przepisy regulujące wprowadzanie do obrotu  i stosowanie środków ochrony roślin </vt:lpstr>
      <vt:lpstr>Przepisy regulujące wprowadzanie do obrotu  i stosowanie środków ochrony roślin – rozporządzenia Ministra Rolnictwa i Rozwoju Wsi</vt:lpstr>
      <vt:lpstr>Zasady i warunki prawidłowego stosowania  środków ochrony roślin</vt:lpstr>
      <vt:lpstr>Zasady i warunki prawidłowego stosowania  środków ochrony roślin</vt:lpstr>
      <vt:lpstr>Zasady i warunki prawidłowego stosowania  środków ochrony roślin</vt:lpstr>
      <vt:lpstr>Zasady i warunki prawidłowego stosowania  środków ochrony roślin</vt:lpstr>
      <vt:lpstr>Zasady i warunki prawidłowego stosowania  środków ochrony roślin</vt:lpstr>
      <vt:lpstr>Zasady i warunki prawidłowego stosowania  środków ochrony roślin</vt:lpstr>
      <vt:lpstr>Zasady i warunki prawidłowego stosowania  środków ochrony roślin</vt:lpstr>
      <vt:lpstr>Zasady i warunki prawidłowego stosowania  środków ochrony roślin</vt:lpstr>
      <vt:lpstr>Zasady i warunki prawidłowego stosowania  środków ochrony roślin</vt:lpstr>
      <vt:lpstr>Zasady i warunki prawidłowego stosowania  środków ochrony roślin</vt:lpstr>
      <vt:lpstr>Zasady i warunki prawidłowego stosowania  środków ochrony roślin</vt:lpstr>
      <vt:lpstr>Zasady i warunki prawidłowego stosowania  środków ochrony roślin</vt:lpstr>
      <vt:lpstr>Zasady i warunki prawidłowego stosowania  środków ochrony roślin</vt:lpstr>
      <vt:lpstr>Działania edukacyjne WIORiN w Lublinie</vt:lpstr>
      <vt:lpstr>Działania edukacyjne WIORiN w Lublinie</vt:lpstr>
      <vt:lpstr>Działania edukacyjne WIORiN w Lublinie</vt:lpstr>
      <vt:lpstr>Działania edukacyjne WIORiN w Lublinie</vt:lpstr>
      <vt:lpstr>Działania edukacyjne WIORiN w Lublinie</vt:lpstr>
      <vt:lpstr>Droga postępowania w przypadku nieprawidłowego stosowania środków ochrony roślin</vt:lpstr>
      <vt:lpstr>Droga postępowania w przypadku nieprawidłowego stosowania środków ochrony roślin</vt:lpstr>
      <vt:lpstr>Droga postępowania w przypadku nieprawidłowego stosowania środków ochrony roślin</vt:lpstr>
      <vt:lpstr>Droga postępowania w przypadku nieprawidłowego stosowania środków ochrony roślin</vt:lpstr>
      <vt:lpstr>Droga postępowania w przypadku nieprawidłowego stosowania środków ochrony roślin</vt:lpstr>
      <vt:lpstr>Droga postępowania w przypadku nieprawidłowego stosowania środków ochrony roślin</vt:lpstr>
      <vt:lpstr>Droga postępowania w przypadku nieprawidłowego stosowania środków ochrony roślin</vt:lpstr>
      <vt:lpstr>Droga postępowania w przypadku nieprawidłowego stosowania środków ochrony roślin</vt:lpstr>
      <vt:lpstr>Przepisy karne Art. 76. ust .1 ustawy  o środkach ochrony roślin</vt:lpstr>
      <vt:lpstr>Przepisy karne Art. 76. ust .1 ustawy  o środkach ochrony roślin</vt:lpstr>
      <vt:lpstr>Przepisy karne Art. 76. ust .1 ustawy  o środkach ochrony roślin</vt:lpstr>
      <vt:lpstr>Przepisy karne Art. 76. ust .1 ustawy  o środkach ochrony roślin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Grażyna Denkiewicz</dc:creator>
  <cp:lastModifiedBy>msykut</cp:lastModifiedBy>
  <cp:revision>67</cp:revision>
  <cp:lastPrinted>2020-05-27T10:50:35Z</cp:lastPrinted>
  <dcterms:created xsi:type="dcterms:W3CDTF">2020-01-14T09:47:08Z</dcterms:created>
  <dcterms:modified xsi:type="dcterms:W3CDTF">2020-05-27T12:02:27Z</dcterms:modified>
</cp:coreProperties>
</file>